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1" r:id="rId3"/>
    <p:sldId id="274" r:id="rId4"/>
    <p:sldId id="257" r:id="rId5"/>
    <p:sldId id="277" r:id="rId6"/>
    <p:sldId id="278" r:id="rId7"/>
    <p:sldId id="270" r:id="rId8"/>
    <p:sldId id="273" r:id="rId9"/>
    <p:sldId id="298" r:id="rId10"/>
    <p:sldId id="275" r:id="rId11"/>
    <p:sldId id="589" r:id="rId12"/>
    <p:sldId id="591" r:id="rId13"/>
    <p:sldId id="592" r:id="rId14"/>
    <p:sldId id="319" r:id="rId15"/>
    <p:sldId id="320" r:id="rId16"/>
    <p:sldId id="290" r:id="rId17"/>
    <p:sldId id="316" r:id="rId18"/>
    <p:sldId id="288" r:id="rId19"/>
    <p:sldId id="262" r:id="rId20"/>
    <p:sldId id="31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899" autoAdjust="0"/>
  </p:normalViewPr>
  <p:slideViewPr>
    <p:cSldViewPr snapToGrid="0">
      <p:cViewPr varScale="1">
        <p:scale>
          <a:sx n="64" d="100"/>
          <a:sy n="64" d="100"/>
        </p:scale>
        <p:origin x="1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641C9-3A2D-4DE7-B5A9-3D988D40148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E23A0-1D79-4A42-AF91-0403EE2B1A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236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holarpedia.org/article/Robot_learning_by_demonstratio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holarpedia.org/article/Robot_learning_by_demonstra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əˋprɛntɪsʃɪp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159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http://www.ipibresume.com/blog/blog/learn-the-core-of-how-to-succeed-in-career/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 Jobs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的例子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總結一句話：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 doesn't mean causation.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即使你輟學、經常辱罵員工、喜歡穿牛仔褲與套頭衫，你也成為不了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 Jobs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：）</a:t>
            </a:r>
            <a:endParaRPr lang="en-US" altLang="zh-TW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http://dariusforoux.com/stop-imitating-habits-successful-people/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50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http://www.ipibresume.com/blog/blog/learn-the-core-of-how-to-succeed-in-career/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總結一句話：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 doesn't mean causation.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即使你輟學、經常辱罵員工、喜歡穿牛仔褲與套頭衫，你也成為不了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 Jobs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：）</a:t>
            </a:r>
            <a:endParaRPr lang="en-US" altLang="zh-TW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hlinkClick r:id="rId3"/>
              </a:rPr>
              <a:t>Apprentiship</a:t>
            </a:r>
            <a:r>
              <a:rPr lang="en-US" altLang="zh-TW" dirty="0">
                <a:hlinkClick r:id="rId3"/>
              </a:rPr>
              <a:t> learning via inverse reinforcement learning</a:t>
            </a:r>
            <a:r>
              <a:rPr lang="en-US" altLang="zh-TW" dirty="0"/>
              <a:t> will try to </a:t>
            </a:r>
            <a:r>
              <a:rPr lang="en-US" altLang="zh-TW" b="1" dirty="0"/>
              <a:t>infer the goal</a:t>
            </a:r>
            <a:r>
              <a:rPr lang="en-US" altLang="zh-TW" dirty="0"/>
              <a:t> of the teacher. In other words, it will learn a reward function from observation, which can then be used in reinforcement learning. If it discovers that the goal is to hit a nail with a hammer, it will ignore blinks and scratches from the teacher, as they are irrelevant to the goal.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993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Inverse RL vs. behavioral cloning</a:t>
            </a:r>
          </a:p>
          <a:p>
            <a:r>
              <a:rPr lang="en-US" altLang="zh-TW" b="1" dirty="0"/>
              <a:t>Which has the most succinct description: </a:t>
            </a:r>
            <a:r>
              <a:rPr lang="en-US" altLang="zh-TW" dirty="0"/>
              <a:t>π</a:t>
            </a:r>
            <a:r>
              <a:rPr lang="en-US" altLang="zh-TW" b="1" dirty="0"/>
              <a:t>* vs. </a:t>
            </a:r>
            <a:r>
              <a:rPr lang="en-US" altLang="zh-TW" dirty="0"/>
              <a:t>R</a:t>
            </a:r>
            <a:r>
              <a:rPr lang="en-US" altLang="zh-TW" b="1" dirty="0"/>
              <a:t>*?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032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修改遊戲規則 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98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reward function is not linear.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36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60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37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1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56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9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81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79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72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3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7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97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FE0A3-6D3D-48B2-89F6-90DF6AC2D5E4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59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9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7" Type="http://schemas.openxmlformats.org/officeDocument/2006/relationships/image" Target="../media/image15.jpg"/><Relationship Id="rId1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9.png"/><Relationship Id="rId5" Type="http://schemas.openxmlformats.org/officeDocument/2006/relationships/image" Target="NULL"/><Relationship Id="rId10" Type="http://schemas.openxmlformats.org/officeDocument/2006/relationships/image" Target="../media/image18.jpg"/><Relationship Id="rId9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54BE8-97C2-46F4-B910-D56E7A6AF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Imitation Learning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194BB6-A5A4-41D9-BE1F-2929ED766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004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54BE8-97C2-46F4-B910-D56E7A6AF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8467"/>
            <a:ext cx="7772400" cy="2387600"/>
          </a:xfrm>
        </p:spPr>
        <p:txBody>
          <a:bodyPr/>
          <a:lstStyle/>
          <a:p>
            <a:r>
              <a:rPr lang="en-US" altLang="zh-TW" dirty="0"/>
              <a:t>Inverse Reinforcement Learning (IRL)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912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CD8F-00FA-4401-A22D-565429DD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BD4A70-7BF8-46F9-A93C-694B6E348A07}"/>
              </a:ext>
            </a:extLst>
          </p:cNvPr>
          <p:cNvSpPr/>
          <p:nvPr/>
        </p:nvSpPr>
        <p:spPr>
          <a:xfrm>
            <a:off x="468044" y="3338272"/>
            <a:ext cx="1876011" cy="13233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Reward Function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DAB192-E12E-4231-96FB-B81A25A3E062}"/>
              </a:ext>
            </a:extLst>
          </p:cNvPr>
          <p:cNvSpPr/>
          <p:nvPr/>
        </p:nvSpPr>
        <p:spPr>
          <a:xfrm>
            <a:off x="3027035" y="1992159"/>
            <a:ext cx="3113354" cy="8816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4C48B6-A272-42CC-AB26-F63B208BD5D3}"/>
              </a:ext>
            </a:extLst>
          </p:cNvPr>
          <p:cNvSpPr/>
          <p:nvPr/>
        </p:nvSpPr>
        <p:spPr>
          <a:xfrm>
            <a:off x="6820223" y="3336287"/>
            <a:ext cx="1876011" cy="1325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Optimal Actor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746377-9109-4BE1-B4AE-97AA701CAFDD}"/>
              </a:ext>
            </a:extLst>
          </p:cNvPr>
          <p:cNvSpPr/>
          <p:nvPr/>
        </p:nvSpPr>
        <p:spPr>
          <a:xfrm>
            <a:off x="3027035" y="3336288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Inverse Reinforcement Learning</a:t>
            </a:r>
            <a:endParaRPr lang="zh-TW" altLang="en-US" sz="24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74AF540-5A0D-4415-971E-AFFDEDE5A0DC}"/>
              </a:ext>
            </a:extLst>
          </p:cNvPr>
          <p:cNvSpPr/>
          <p:nvPr/>
        </p:nvSpPr>
        <p:spPr>
          <a:xfrm>
            <a:off x="2433568" y="3678331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6250FBF-862F-4EEB-831E-05593488D5C4}"/>
              </a:ext>
            </a:extLst>
          </p:cNvPr>
          <p:cNvSpPr/>
          <p:nvPr/>
        </p:nvSpPr>
        <p:spPr>
          <a:xfrm>
            <a:off x="6215426" y="3728315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C68AFC3-97CA-47A9-8268-86490C3F156F}"/>
              </a:ext>
            </a:extLst>
          </p:cNvPr>
          <p:cNvSpPr/>
          <p:nvPr/>
        </p:nvSpPr>
        <p:spPr>
          <a:xfrm rot="5400000">
            <a:off x="4356844" y="2823769"/>
            <a:ext cx="450588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D67117-C0A6-44AE-B1AC-E50661F67986}"/>
              </a:ext>
            </a:extLst>
          </p:cNvPr>
          <p:cNvSpPr txBox="1"/>
          <p:nvPr/>
        </p:nvSpPr>
        <p:spPr>
          <a:xfrm>
            <a:off x="1407359" y="5103348"/>
            <a:ext cx="728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Using the reward function to find the </a:t>
            </a:r>
            <a:r>
              <a:rPr lang="en-US" altLang="zh-TW" sz="2400" b="1" i="1" u="sng" dirty="0"/>
              <a:t>optimal actor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0DAD4E-5C86-47DE-9893-5C65A109B497}"/>
              </a:ext>
            </a:extLst>
          </p:cNvPr>
          <p:cNvSpPr txBox="1"/>
          <p:nvPr/>
        </p:nvSpPr>
        <p:spPr>
          <a:xfrm>
            <a:off x="1407359" y="5611317"/>
            <a:ext cx="710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Modeling reward can be easier. Simple reward function can lead to complex policy.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C77524-6483-499A-B599-60B1FF5C86E3}"/>
              </a:ext>
            </a:extLst>
          </p:cNvPr>
          <p:cNvSpPr/>
          <p:nvPr/>
        </p:nvSpPr>
        <p:spPr>
          <a:xfrm>
            <a:off x="3020506" y="3364564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Reinforcement Learning</a:t>
            </a:r>
            <a:endParaRPr lang="zh-TW" altLang="en-US" sz="2400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634C2833-1BE1-4BE3-B509-1613F3E98058}"/>
              </a:ext>
            </a:extLst>
          </p:cNvPr>
          <p:cNvSpPr/>
          <p:nvPr/>
        </p:nvSpPr>
        <p:spPr>
          <a:xfrm flipH="1">
            <a:off x="6155269" y="3728315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353D76A9-9539-4528-A050-6EDFC2A45766}"/>
              </a:ext>
            </a:extLst>
          </p:cNvPr>
          <p:cNvSpPr/>
          <p:nvPr/>
        </p:nvSpPr>
        <p:spPr>
          <a:xfrm flipH="1">
            <a:off x="2377893" y="3672020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彎曲 3">
            <a:extLst>
              <a:ext uri="{FF2B5EF4-FFF2-40B4-BE49-F238E27FC236}">
                <a16:creationId xmlns:a16="http://schemas.microsoft.com/office/drawing/2014/main" id="{8CAEC9C2-6DAF-43F1-AFDE-21159F35CC20}"/>
              </a:ext>
            </a:extLst>
          </p:cNvPr>
          <p:cNvSpPr/>
          <p:nvPr/>
        </p:nvSpPr>
        <p:spPr>
          <a:xfrm flipV="1">
            <a:off x="803898" y="4751992"/>
            <a:ext cx="602151" cy="7161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26FE82-56E8-4EC6-9F8C-385F2FF1E35A}"/>
              </a:ext>
            </a:extLst>
          </p:cNvPr>
          <p:cNvSpPr/>
          <p:nvPr/>
        </p:nvSpPr>
        <p:spPr>
          <a:xfrm>
            <a:off x="7050157" y="3593222"/>
            <a:ext cx="1438689" cy="811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Expert</a:t>
            </a:r>
            <a:endParaRPr lang="zh-TW" altLang="en-US" sz="28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6CDDF86-C75A-4500-93B3-AFE5901D2102}"/>
              </a:ext>
            </a:extLst>
          </p:cNvPr>
          <p:cNvGrpSpPr/>
          <p:nvPr/>
        </p:nvGrpSpPr>
        <p:grpSpPr>
          <a:xfrm>
            <a:off x="6671497" y="1446691"/>
            <a:ext cx="2196008" cy="1980951"/>
            <a:chOff x="6957391" y="230507"/>
            <a:chExt cx="2196008" cy="1980951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6588860-ED09-4FC3-A431-72018C71E631}"/>
                </a:ext>
              </a:extLst>
            </p:cNvPr>
            <p:cNvSpPr txBox="1"/>
            <p:nvPr/>
          </p:nvSpPr>
          <p:spPr>
            <a:xfrm>
              <a:off x="6965913" y="230507"/>
              <a:ext cx="21874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demonstration of the expert</a:t>
              </a:r>
              <a:endParaRPr lang="zh-TW" altLang="en-US" sz="2400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38DA3B3B-96B6-4D36-81A0-E919AF208CEA}"/>
                </a:ext>
              </a:extLst>
            </p:cNvPr>
            <p:cNvGrpSpPr/>
            <p:nvPr/>
          </p:nvGrpSpPr>
          <p:grpSpPr>
            <a:xfrm>
              <a:off x="6957391" y="1009238"/>
              <a:ext cx="2186609" cy="1202220"/>
              <a:chOff x="3460773" y="1963183"/>
              <a:chExt cx="2186609" cy="1202220"/>
            </a:xfrm>
          </p:grpSpPr>
          <p:sp>
            <p:nvSpPr>
              <p:cNvPr id="24" name="圓柱形 23">
                <a:extLst>
                  <a:ext uri="{FF2B5EF4-FFF2-40B4-BE49-F238E27FC236}">
                    <a16:creationId xmlns:a16="http://schemas.microsoft.com/office/drawing/2014/main" id="{E4094AB8-4796-4F44-B54D-80789247253F}"/>
                  </a:ext>
                </a:extLst>
              </p:cNvPr>
              <p:cNvSpPr/>
              <p:nvPr/>
            </p:nvSpPr>
            <p:spPr>
              <a:xfrm>
                <a:off x="3460773" y="1963183"/>
                <a:ext cx="2186609" cy="120222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BCD8C226-A796-4435-979E-7B2D0CF3DB2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695" y="2415741"/>
                    <a:ext cx="216868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FFCB5BAA-A793-4765-9C62-5D9A3F7649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8695" y="2415741"/>
                    <a:ext cx="216868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3947"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349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2" grpId="0"/>
      <p:bldP spid="18" grpId="0"/>
      <p:bldP spid="20" grpId="0" animBg="1"/>
      <p:bldP spid="21" grpId="0" animBg="1"/>
      <p:bldP spid="22" grpId="0" animBg="1"/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607C5-5553-48FD-A041-CC003949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of IRL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/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Expert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  <a:blipFill>
                <a:blip r:embed="rId3"/>
                <a:stretch>
                  <a:fillRect r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/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F320837-7E6B-47F3-8996-AB3917B5F0EE}"/>
              </a:ext>
            </a:extLst>
          </p:cNvPr>
          <p:cNvSpPr/>
          <p:nvPr/>
        </p:nvSpPr>
        <p:spPr>
          <a:xfrm>
            <a:off x="5970200" y="2204316"/>
            <a:ext cx="2609190" cy="122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Obtain</a:t>
            </a:r>
          </a:p>
          <a:p>
            <a:pPr algn="ctr"/>
            <a:r>
              <a:rPr lang="en-US" altLang="zh-TW" sz="2400" dirty="0"/>
              <a:t>Reward Function R</a:t>
            </a:r>
            <a:endParaRPr lang="zh-TW" altLang="en-US" sz="24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423B0D0-1605-4461-A706-8821049698B1}"/>
              </a:ext>
            </a:extLst>
          </p:cNvPr>
          <p:cNvGrpSpPr/>
          <p:nvPr/>
        </p:nvGrpSpPr>
        <p:grpSpPr>
          <a:xfrm>
            <a:off x="3041060" y="2000140"/>
            <a:ext cx="2186609" cy="1202220"/>
            <a:chOff x="3460773" y="1963183"/>
            <a:chExt cx="2186609" cy="1202220"/>
          </a:xfrm>
        </p:grpSpPr>
        <p:sp>
          <p:nvSpPr>
            <p:cNvPr id="14" name="圓柱形 13">
              <a:extLst>
                <a:ext uri="{FF2B5EF4-FFF2-40B4-BE49-F238E27FC236}">
                  <a16:creationId xmlns:a16="http://schemas.microsoft.com/office/drawing/2014/main" id="{CC63CDF7-757C-42AB-865A-3C99624A202E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0C85294-BDBD-4B52-9384-F690162B5A8F}"/>
              </a:ext>
            </a:extLst>
          </p:cNvPr>
          <p:cNvGrpSpPr/>
          <p:nvPr/>
        </p:nvGrpSpPr>
        <p:grpSpPr>
          <a:xfrm>
            <a:off x="3041060" y="3646274"/>
            <a:ext cx="2186609" cy="1202220"/>
            <a:chOff x="3478695" y="3449155"/>
            <a:chExt cx="2186609" cy="1202220"/>
          </a:xfrm>
        </p:grpSpPr>
        <p:sp>
          <p:nvSpPr>
            <p:cNvPr id="16" name="圓柱形 15">
              <a:extLst>
                <a:ext uri="{FF2B5EF4-FFF2-40B4-BE49-F238E27FC236}">
                  <a16:creationId xmlns:a16="http://schemas.microsoft.com/office/drawing/2014/main" id="{67766687-2C83-4A66-841C-9B81E5726A7C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B7BE02A-5D7A-4578-A22E-8A9F11B63FB6}"/>
              </a:ext>
            </a:extLst>
          </p:cNvPr>
          <p:cNvSpPr/>
          <p:nvPr/>
        </p:nvSpPr>
        <p:spPr>
          <a:xfrm>
            <a:off x="5875685" y="4818475"/>
            <a:ext cx="2901287" cy="11548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Find an actor based on reward function R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E0337F-B1E6-4001-A6E1-ABAE168B8894}"/>
              </a:ext>
            </a:extLst>
          </p:cNvPr>
          <p:cNvSpPr txBox="1"/>
          <p:nvPr/>
        </p:nvSpPr>
        <p:spPr>
          <a:xfrm>
            <a:off x="5227669" y="5951999"/>
            <a:ext cx="370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By Reinforcement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36D732FA-BDAE-4026-9396-390FB5746231}"/>
              </a:ext>
            </a:extLst>
          </p:cNvPr>
          <p:cNvSpPr/>
          <p:nvPr/>
        </p:nvSpPr>
        <p:spPr>
          <a:xfrm>
            <a:off x="2478251" y="2324987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41CD9DD-9E00-4F22-9C40-7ACC221CAC1B}"/>
              </a:ext>
            </a:extLst>
          </p:cNvPr>
          <p:cNvSpPr/>
          <p:nvPr/>
        </p:nvSpPr>
        <p:spPr>
          <a:xfrm rot="16200000">
            <a:off x="3912600" y="4700095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2867454-AB41-467D-B3DE-31FF6912B796}"/>
              </a:ext>
            </a:extLst>
          </p:cNvPr>
          <p:cNvCxnSpPr>
            <a:cxnSpLocks/>
          </p:cNvCxnSpPr>
          <p:nvPr/>
        </p:nvCxnSpPr>
        <p:spPr>
          <a:xfrm>
            <a:off x="5269230" y="2563506"/>
            <a:ext cx="7009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E2F30E1-6D0E-4EEB-94C0-52116738D5B2}"/>
              </a:ext>
            </a:extLst>
          </p:cNvPr>
          <p:cNvCxnSpPr>
            <a:cxnSpLocks/>
          </p:cNvCxnSpPr>
          <p:nvPr/>
        </p:nvCxnSpPr>
        <p:spPr>
          <a:xfrm>
            <a:off x="5619715" y="3055043"/>
            <a:ext cx="3504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D5F6723-F466-4E23-AD44-3E5A6A6CE481}"/>
              </a:ext>
            </a:extLst>
          </p:cNvPr>
          <p:cNvCxnSpPr>
            <a:cxnSpLocks/>
          </p:cNvCxnSpPr>
          <p:nvPr/>
        </p:nvCxnSpPr>
        <p:spPr>
          <a:xfrm>
            <a:off x="4112703" y="3404254"/>
            <a:ext cx="15070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2ADB3FF-481C-4E44-9A0C-2A0C1E0932F8}"/>
              </a:ext>
            </a:extLst>
          </p:cNvPr>
          <p:cNvCxnSpPr>
            <a:cxnSpLocks/>
          </p:cNvCxnSpPr>
          <p:nvPr/>
        </p:nvCxnSpPr>
        <p:spPr>
          <a:xfrm>
            <a:off x="5596855" y="3028385"/>
            <a:ext cx="0" cy="3479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F2976B38-BC98-43B6-B22B-A08906D2EBAD}"/>
              </a:ext>
            </a:extLst>
          </p:cNvPr>
          <p:cNvCxnSpPr>
            <a:cxnSpLocks/>
          </p:cNvCxnSpPr>
          <p:nvPr/>
        </p:nvCxnSpPr>
        <p:spPr>
          <a:xfrm flipV="1">
            <a:off x="4125404" y="3390813"/>
            <a:ext cx="0" cy="4207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1DA7B1-2509-4401-9BC2-CAA0D7FD1CDE}"/>
              </a:ext>
            </a:extLst>
          </p:cNvPr>
          <p:cNvCxnSpPr>
            <a:cxnSpLocks/>
          </p:cNvCxnSpPr>
          <p:nvPr/>
        </p:nvCxnSpPr>
        <p:spPr>
          <a:xfrm flipH="1">
            <a:off x="4906132" y="5599492"/>
            <a:ext cx="9695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20352BA-5068-4AF1-A60F-3C2B30818433}"/>
                  </a:ext>
                </a:extLst>
              </p:cNvPr>
              <p:cNvSpPr txBox="1"/>
              <p:nvPr/>
            </p:nvSpPr>
            <p:spPr>
              <a:xfrm>
                <a:off x="5875685" y="992354"/>
                <a:ext cx="283077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20352BA-5068-4AF1-A60F-3C2B3081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685" y="992354"/>
                <a:ext cx="2830775" cy="103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5698A9A-D8DD-4D87-9701-6A26AFA56DE3}"/>
                  </a:ext>
                </a:extLst>
              </p:cNvPr>
              <p:cNvSpPr txBox="1"/>
              <p:nvPr/>
            </p:nvSpPr>
            <p:spPr>
              <a:xfrm>
                <a:off x="471564" y="5253244"/>
                <a:ext cx="261726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Reward function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800" dirty="0"/>
                  <a:t> Discriminator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5698A9A-D8DD-4D87-9701-6A26AFA56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4" y="5253244"/>
                <a:ext cx="2617261" cy="954107"/>
              </a:xfrm>
              <a:prstGeom prst="rect">
                <a:avLst/>
              </a:prstGeom>
              <a:blipFill>
                <a:blip r:embed="rId8"/>
                <a:stretch>
                  <a:fillRect l="-4651" t="-6410" r="-5581" b="-179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B3EA292-8EAB-4B4F-A790-2BD1B56DD195}"/>
                  </a:ext>
                </a:extLst>
              </p:cNvPr>
              <p:cNvSpPr txBox="1"/>
              <p:nvPr/>
            </p:nvSpPr>
            <p:spPr>
              <a:xfrm>
                <a:off x="471564" y="4247384"/>
                <a:ext cx="22834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Actor 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800" dirty="0"/>
                  <a:t> Generator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B3EA292-8EAB-4B4F-A790-2BD1B56DD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4" y="4247384"/>
                <a:ext cx="2283453" cy="954107"/>
              </a:xfrm>
              <a:prstGeom prst="rect">
                <a:avLst/>
              </a:prstGeom>
              <a:blipFill>
                <a:blip r:embed="rId9"/>
                <a:stretch>
                  <a:fillRect l="-5333" t="-6410" b="-179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群組 51">
            <a:extLst>
              <a:ext uri="{FF2B5EF4-FFF2-40B4-BE49-F238E27FC236}">
                <a16:creationId xmlns:a16="http://schemas.microsoft.com/office/drawing/2014/main" id="{63095D86-5FCA-4B7D-BED4-7F1B20231C68}"/>
              </a:ext>
            </a:extLst>
          </p:cNvPr>
          <p:cNvGrpSpPr/>
          <p:nvPr/>
        </p:nvGrpSpPr>
        <p:grpSpPr>
          <a:xfrm>
            <a:off x="6460235" y="3454120"/>
            <a:ext cx="1732186" cy="1024201"/>
            <a:chOff x="6460235" y="3454120"/>
            <a:chExt cx="1732186" cy="102420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4E4413E-4030-41F6-8EAC-DB70DE8B9A84}"/>
                </a:ext>
              </a:extLst>
            </p:cNvPr>
            <p:cNvSpPr/>
            <p:nvPr/>
          </p:nvSpPr>
          <p:spPr>
            <a:xfrm>
              <a:off x="6460235" y="3809237"/>
              <a:ext cx="1732186" cy="66908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 Function R</a:t>
              </a: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98CBD0FB-BE73-4668-977C-A490DFEDC9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514" y="3629363"/>
              <a:ext cx="3504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B357570-A7A3-4862-8FE8-B6850CC69DC5}"/>
              </a:ext>
            </a:extLst>
          </p:cNvPr>
          <p:cNvCxnSpPr>
            <a:cxnSpLocks/>
          </p:cNvCxnSpPr>
          <p:nvPr/>
        </p:nvCxnSpPr>
        <p:spPr>
          <a:xfrm rot="5400000">
            <a:off x="7181515" y="4698503"/>
            <a:ext cx="3504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6FE081AE-1C2D-4FF8-B2A3-B57AD453314F}"/>
              </a:ext>
            </a:extLst>
          </p:cNvPr>
          <p:cNvSpPr/>
          <p:nvPr/>
        </p:nvSpPr>
        <p:spPr>
          <a:xfrm>
            <a:off x="5699730" y="37729"/>
            <a:ext cx="2911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The expert is always the best</a:t>
            </a:r>
            <a:r>
              <a:rPr lang="en-US" altLang="zh-TW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690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2" grpId="0"/>
      <p:bldP spid="31" grpId="0" animBg="1"/>
      <p:bldP spid="32" grpId="0"/>
      <p:bldP spid="45" grpId="0"/>
      <p:bldP spid="4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5CA75E05-E4F3-483A-9C21-02B14C22B963}"/>
              </a:ext>
            </a:extLst>
          </p:cNvPr>
          <p:cNvGrpSpPr/>
          <p:nvPr/>
        </p:nvGrpSpPr>
        <p:grpSpPr>
          <a:xfrm>
            <a:off x="2282896" y="4482342"/>
            <a:ext cx="2186609" cy="959497"/>
            <a:chOff x="3478695" y="3449155"/>
            <a:chExt cx="2186609" cy="1202220"/>
          </a:xfrm>
        </p:grpSpPr>
        <p:sp>
          <p:nvSpPr>
            <p:cNvPr id="43" name="圓柱形 42">
              <a:extLst>
                <a:ext uri="{FF2B5EF4-FFF2-40B4-BE49-F238E27FC236}">
                  <a16:creationId xmlns:a16="http://schemas.microsoft.com/office/drawing/2014/main" id="{B406E0F8-6175-4867-B6DF-98CC83EBFBD0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1F0607A7-E725-4C0B-A301-0DE342335D2F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6FC51EF0-DEE0-4CFE-80A2-61D0454E5399}"/>
              </a:ext>
            </a:extLst>
          </p:cNvPr>
          <p:cNvSpPr txBox="1"/>
          <p:nvPr/>
        </p:nvSpPr>
        <p:spPr>
          <a:xfrm>
            <a:off x="199505" y="133004"/>
            <a:ext cx="113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u="sng" dirty="0"/>
              <a:t>GAN</a:t>
            </a:r>
            <a:endParaRPr lang="zh-TW" altLang="en-US" sz="3200" b="1" i="1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FF64F2-0046-402A-9115-B8C507FD802E}"/>
              </a:ext>
            </a:extLst>
          </p:cNvPr>
          <p:cNvSpPr txBox="1"/>
          <p:nvPr/>
        </p:nvSpPr>
        <p:spPr>
          <a:xfrm>
            <a:off x="199504" y="3009204"/>
            <a:ext cx="113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u="sng" dirty="0"/>
              <a:t>IRL</a:t>
            </a:r>
            <a:endParaRPr lang="zh-TW" altLang="en-US" sz="3200" b="1" i="1" u="sng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5F2C0E1-F617-4E27-8891-31B133609867}"/>
              </a:ext>
            </a:extLst>
          </p:cNvPr>
          <p:cNvGrpSpPr/>
          <p:nvPr/>
        </p:nvGrpSpPr>
        <p:grpSpPr>
          <a:xfrm>
            <a:off x="1936708" y="466466"/>
            <a:ext cx="2851417" cy="731192"/>
            <a:chOff x="3798412" y="6111526"/>
            <a:chExt cx="2162335" cy="55449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E05B64F-839A-469D-8F06-A7F599B5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78C0C04-5040-4B32-8405-DE2E1B60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679EE9E-7837-4965-BF9D-D7FE3E1EE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144F702-88DC-4FE9-9677-5E653977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FAC6AF25-3221-42D5-BB34-EFF52DF30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6706" y="1362205"/>
            <a:ext cx="2851417" cy="71855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7C2705D-B2CC-4D70-82BF-24A4D90E1A97}"/>
              </a:ext>
            </a:extLst>
          </p:cNvPr>
          <p:cNvSpPr/>
          <p:nvPr/>
        </p:nvSpPr>
        <p:spPr>
          <a:xfrm>
            <a:off x="2875959" y="2415649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7EE68B5-EFB4-4D13-93CD-564161184F37}"/>
              </a:ext>
            </a:extLst>
          </p:cNvPr>
          <p:cNvCxnSpPr>
            <a:cxnSpLocks/>
          </p:cNvCxnSpPr>
          <p:nvPr/>
        </p:nvCxnSpPr>
        <p:spPr>
          <a:xfrm flipV="1">
            <a:off x="3362414" y="2080762"/>
            <a:ext cx="0" cy="3348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0F20508-1212-434B-B465-2DD3C2B861B9}"/>
              </a:ext>
            </a:extLst>
          </p:cNvPr>
          <p:cNvSpPr/>
          <p:nvPr/>
        </p:nvSpPr>
        <p:spPr>
          <a:xfrm>
            <a:off x="6586106" y="1459372"/>
            <a:ext cx="974500" cy="669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5995A01-2233-4DDF-A6AD-7DD164BBCF86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V="1">
            <a:off x="4788125" y="837045"/>
            <a:ext cx="712084" cy="45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3B4BBC2-55C3-43AB-BFFA-68891739377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4788125" y="837045"/>
            <a:ext cx="712084" cy="9306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C774EE-1B71-4265-9088-ED4274AAC4AC}"/>
              </a:ext>
            </a:extLst>
          </p:cNvPr>
          <p:cNvSpPr txBox="1"/>
          <p:nvPr/>
        </p:nvSpPr>
        <p:spPr>
          <a:xfrm>
            <a:off x="5500209" y="421546"/>
            <a:ext cx="314629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High score for real, </a:t>
            </a:r>
          </a:p>
          <a:p>
            <a:r>
              <a:rPr lang="en-US" altLang="zh-TW" sz="2400" dirty="0"/>
              <a:t>low score for generated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BF2F65-12FF-4B18-A455-738D47AF1367}"/>
              </a:ext>
            </a:extLst>
          </p:cNvPr>
          <p:cNvSpPr/>
          <p:nvPr/>
        </p:nvSpPr>
        <p:spPr>
          <a:xfrm>
            <a:off x="5118028" y="2335285"/>
            <a:ext cx="3528476" cy="8625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Find a G whose output obtains large score from D</a:t>
            </a:r>
            <a:endParaRPr lang="zh-TW" altLang="en-US" sz="2400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28D897A-CA41-4205-9A6C-F93E2972F9F7}"/>
              </a:ext>
            </a:extLst>
          </p:cNvPr>
          <p:cNvCxnSpPr>
            <a:cxnSpLocks/>
          </p:cNvCxnSpPr>
          <p:nvPr/>
        </p:nvCxnSpPr>
        <p:spPr>
          <a:xfrm flipH="1">
            <a:off x="3848868" y="2766566"/>
            <a:ext cx="12691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A98203D-0140-4B7F-BCBD-EC1733881F05}"/>
              </a:ext>
            </a:extLst>
          </p:cNvPr>
          <p:cNvCxnSpPr>
            <a:cxnSpLocks/>
          </p:cNvCxnSpPr>
          <p:nvPr/>
        </p:nvCxnSpPr>
        <p:spPr>
          <a:xfrm>
            <a:off x="7073356" y="1197658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29D164D-A884-4201-B2B5-478D533AC0A8}"/>
              </a:ext>
            </a:extLst>
          </p:cNvPr>
          <p:cNvCxnSpPr>
            <a:cxnSpLocks/>
          </p:cNvCxnSpPr>
          <p:nvPr/>
        </p:nvCxnSpPr>
        <p:spPr>
          <a:xfrm>
            <a:off x="7085512" y="2117806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AAE558C-F491-42FE-81B0-86C00EA9A573}"/>
              </a:ext>
            </a:extLst>
          </p:cNvPr>
          <p:cNvGrpSpPr/>
          <p:nvPr/>
        </p:nvGrpSpPr>
        <p:grpSpPr>
          <a:xfrm>
            <a:off x="2282896" y="3720460"/>
            <a:ext cx="2186609" cy="920943"/>
            <a:chOff x="3460773" y="1963183"/>
            <a:chExt cx="2186609" cy="1202220"/>
          </a:xfrm>
        </p:grpSpPr>
        <p:sp>
          <p:nvSpPr>
            <p:cNvPr id="40" name="圓柱形 39">
              <a:extLst>
                <a:ext uri="{FF2B5EF4-FFF2-40B4-BE49-F238E27FC236}">
                  <a16:creationId xmlns:a16="http://schemas.microsoft.com/office/drawing/2014/main" id="{FC09C164-FC70-41B7-836F-A6E51E53F8FB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048F7247-BDE5-4C0D-A111-8C4CB4B8B8FB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D6EBE996-A420-4DE5-9438-B2D82CD4D19A}"/>
              </a:ext>
            </a:extLst>
          </p:cNvPr>
          <p:cNvSpPr/>
          <p:nvPr/>
        </p:nvSpPr>
        <p:spPr>
          <a:xfrm>
            <a:off x="577964" y="3889790"/>
            <a:ext cx="1155744" cy="582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Expert</a:t>
            </a:r>
            <a:endParaRPr lang="zh-TW" altLang="en-US" sz="2400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860439F6-B594-4687-B709-E4420B2207D4}"/>
              </a:ext>
            </a:extLst>
          </p:cNvPr>
          <p:cNvCxnSpPr>
            <a:cxnSpLocks/>
          </p:cNvCxnSpPr>
          <p:nvPr/>
        </p:nvCxnSpPr>
        <p:spPr>
          <a:xfrm flipV="1">
            <a:off x="1787360" y="4243331"/>
            <a:ext cx="43167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F086B59-DC9C-429C-B529-5B4723E6802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60364" y="5640285"/>
            <a:ext cx="43167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4BD0A71-DD24-4829-AF0D-6644509565E1}"/>
              </a:ext>
            </a:extLst>
          </p:cNvPr>
          <p:cNvSpPr/>
          <p:nvPr/>
        </p:nvSpPr>
        <p:spPr>
          <a:xfrm>
            <a:off x="2880784" y="588111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C5FCE64-065B-40D4-BB6E-1913052EFBB0}"/>
              </a:ext>
            </a:extLst>
          </p:cNvPr>
          <p:cNvSpPr/>
          <p:nvPr/>
        </p:nvSpPr>
        <p:spPr>
          <a:xfrm>
            <a:off x="6273271" y="4772755"/>
            <a:ext cx="1732186" cy="669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Reward Function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77AB1DE-6598-41FD-ACAB-4394FB13ED6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4485005" y="4107332"/>
            <a:ext cx="1028991" cy="55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A6F9784-5D46-4ED8-8092-361D3C30B171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4485005" y="4112863"/>
            <a:ext cx="1028991" cy="920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9D746A25-0F2D-453C-8B54-1537FF39B49E}"/>
                  </a:ext>
                </a:extLst>
              </p:cNvPr>
              <p:cNvSpPr txBox="1"/>
              <p:nvPr/>
            </p:nvSpPr>
            <p:spPr>
              <a:xfrm>
                <a:off x="5513996" y="3697364"/>
                <a:ext cx="2844244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Larger reward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</a:p>
              <a:p>
                <a:r>
                  <a:rPr lang="en-US" altLang="zh-TW" sz="2400" dirty="0"/>
                  <a:t>Lower reward for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9D746A25-0F2D-453C-8B54-1537FF39B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96" y="3697364"/>
                <a:ext cx="2844244" cy="830997"/>
              </a:xfrm>
              <a:prstGeom prst="rect">
                <a:avLst/>
              </a:prstGeom>
              <a:blipFill>
                <a:blip r:embed="rId12"/>
                <a:stretch>
                  <a:fillRect l="-3426" t="-5839" r="-1285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2486B993-B5F2-4893-B6FD-F3227AE7BE0F}"/>
              </a:ext>
            </a:extLst>
          </p:cNvPr>
          <p:cNvSpPr/>
          <p:nvPr/>
        </p:nvSpPr>
        <p:spPr>
          <a:xfrm>
            <a:off x="5655472" y="5720385"/>
            <a:ext cx="2702768" cy="8625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Find a Actor obtains large reward</a:t>
            </a:r>
            <a:endParaRPr lang="zh-TW" altLang="en-US" sz="2400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CE0318FA-792A-4BB2-AA99-DE082FDD13E8}"/>
              </a:ext>
            </a:extLst>
          </p:cNvPr>
          <p:cNvCxnSpPr>
            <a:cxnSpLocks/>
          </p:cNvCxnSpPr>
          <p:nvPr/>
        </p:nvCxnSpPr>
        <p:spPr>
          <a:xfrm flipH="1">
            <a:off x="3888794" y="6232030"/>
            <a:ext cx="1766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C3F4159D-F16B-4C56-9AC8-ABF6B41DF0FA}"/>
              </a:ext>
            </a:extLst>
          </p:cNvPr>
          <p:cNvCxnSpPr>
            <a:cxnSpLocks/>
          </p:cNvCxnSpPr>
          <p:nvPr/>
        </p:nvCxnSpPr>
        <p:spPr>
          <a:xfrm>
            <a:off x="7127208" y="4540786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05FBCB8-1E7D-40E3-985A-131CF0519AA3}"/>
              </a:ext>
            </a:extLst>
          </p:cNvPr>
          <p:cNvCxnSpPr>
            <a:cxnSpLocks/>
          </p:cNvCxnSpPr>
          <p:nvPr/>
        </p:nvCxnSpPr>
        <p:spPr>
          <a:xfrm>
            <a:off x="7139364" y="5460934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5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6" grpId="0" animBg="1"/>
      <p:bldP spid="29" grpId="0" animBg="1"/>
      <p:bldP spid="45" grpId="0" animBg="1"/>
      <p:bldP spid="51" grpId="0" animBg="1"/>
      <p:bldP spid="53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22D44-A1C1-41A9-A8AF-1F91D49B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Parking Lot Navigation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70470C-87F0-47AB-BBBE-F09E5530E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14" descr="VW_2007_DARPA.jpg">
            <a:extLst>
              <a:ext uri="{FF2B5EF4-FFF2-40B4-BE49-F238E27FC236}">
                <a16:creationId xmlns:a16="http://schemas.microsoft.com/office/drawing/2014/main" id="{8D499E31-E692-4D57-BF8E-D5D694C0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98" y="1507809"/>
            <a:ext cx="4457701" cy="236258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D49094-2BC1-44E5-A95B-1BFC40A5A0FD}"/>
              </a:ext>
            </a:extLst>
          </p:cNvPr>
          <p:cNvSpPr txBox="1">
            <a:spLocks/>
          </p:cNvSpPr>
          <p:nvPr/>
        </p:nvSpPr>
        <p:spPr>
          <a:xfrm>
            <a:off x="867801" y="4114800"/>
            <a:ext cx="7886700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Reward function: </a:t>
            </a:r>
          </a:p>
          <a:p>
            <a:pPr lvl="1"/>
            <a:r>
              <a:rPr lang="en-US" dirty="0"/>
              <a:t>Forward vs. reverse driving</a:t>
            </a:r>
          </a:p>
          <a:p>
            <a:pPr lvl="1"/>
            <a:r>
              <a:rPr lang="en-US" dirty="0"/>
              <a:t>Amount of switching between forward and reverse </a:t>
            </a:r>
          </a:p>
          <a:p>
            <a:pPr lvl="1"/>
            <a:r>
              <a:rPr lang="en-US" dirty="0"/>
              <a:t>Lane keeping</a:t>
            </a:r>
          </a:p>
          <a:p>
            <a:pPr lvl="1"/>
            <a:r>
              <a:rPr lang="en-US" dirty="0"/>
              <a:t>On-road vs. off-road</a:t>
            </a:r>
          </a:p>
          <a:p>
            <a:pPr lvl="1"/>
            <a:r>
              <a:rPr lang="en-US" dirty="0"/>
              <a:t>Curvature of paths</a:t>
            </a:r>
          </a:p>
          <a:p>
            <a:pPr lvl="1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55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961FBB3-5FC5-4D15-BE6B-5AFAA170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42629" cy="24227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69FD73-D968-4DAE-A423-E3E6F271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" y="2437153"/>
            <a:ext cx="7191830" cy="20668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4C5910-7F06-4356-ABB4-4FA2FC0CF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" y="4518397"/>
            <a:ext cx="7260501" cy="24230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4C8FA9-94B7-471B-8A30-BB219F06D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292" y="4518396"/>
            <a:ext cx="1322708" cy="23396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A8BC13F-B05E-4D11-B5CB-90E64554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793" y="2422776"/>
            <a:ext cx="1257207" cy="20812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776A68-DF9B-4111-8B84-210D781BB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793" y="-28754"/>
            <a:ext cx="1311596" cy="24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9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388F23-7D48-4072-AFFB-0AD41E26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Robot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9C22A5-E2B9-4A29-B4A1-AB7F8055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How to teach robots?</a:t>
            </a:r>
            <a:endParaRPr lang="zh-TW" altLang="en-US" sz="2400" dirty="0"/>
          </a:p>
        </p:txBody>
      </p:sp>
      <p:pic>
        <p:nvPicPr>
          <p:cNvPr id="4" name="Robot Arm _ The Big Bang Theory _ TBS - YouTube [720p]">
            <a:hlinkClick r:id="" action="ppaction://media"/>
            <a:extLst>
              <a:ext uri="{FF2B5EF4-FFF2-40B4-BE49-F238E27FC236}">
                <a16:creationId xmlns:a16="http://schemas.microsoft.com/office/drawing/2014/main" id="{676019FD-1C78-4261-A1BF-4CE4B092D5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777" y="2261981"/>
            <a:ext cx="7574446" cy="42606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BD0262-1334-4E90-9490-BAD4561A1097}"/>
              </a:ext>
            </a:extLst>
          </p:cNvPr>
          <p:cNvSpPr/>
          <p:nvPr/>
        </p:nvSpPr>
        <p:spPr>
          <a:xfrm>
            <a:off x="3823251" y="1859137"/>
            <a:ext cx="513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https://www.youtube.com/watch?v=DEGbtjTOIB0</a:t>
            </a:r>
          </a:p>
        </p:txBody>
      </p:sp>
    </p:spTree>
    <p:extLst>
      <p:ext uri="{BB962C8B-B14F-4D97-AF65-F5344CB8AC3E}">
        <p14:creationId xmlns:p14="http://schemas.microsoft.com/office/powerpoint/2010/main" val="271899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4FC89-08AC-47AD-A109-2193468F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Robot</a:t>
            </a:r>
            <a:endParaRPr lang="zh-TW" altLang="en-US" dirty="0"/>
          </a:p>
        </p:txBody>
      </p:sp>
      <p:pic>
        <p:nvPicPr>
          <p:cNvPr id="5" name="gcl">
            <a:hlinkClick r:id="" action="ppaction://media"/>
            <a:extLst>
              <a:ext uri="{FF2B5EF4-FFF2-40B4-BE49-F238E27FC236}">
                <a16:creationId xmlns:a16="http://schemas.microsoft.com/office/drawing/2014/main" id="{4F81CDF2-2A9C-4B80-A10C-6FC8D9C15A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613" y="1825625"/>
            <a:ext cx="7723187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64B3D3-688D-4A28-A229-F2E75716201D}"/>
              </a:ext>
            </a:extLst>
          </p:cNvPr>
          <p:cNvSpPr/>
          <p:nvPr/>
        </p:nvSpPr>
        <p:spPr>
          <a:xfrm>
            <a:off x="6129071" y="1211176"/>
            <a:ext cx="269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http://rll.berkeley.edu/gcl/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57D561-5832-4023-9537-7C407E173A70}"/>
              </a:ext>
            </a:extLst>
          </p:cNvPr>
          <p:cNvSpPr/>
          <p:nvPr/>
        </p:nvSpPr>
        <p:spPr>
          <a:xfrm>
            <a:off x="4128063" y="365126"/>
            <a:ext cx="4699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Chelsea Finn, Sergey Levine, Pieter </a:t>
            </a:r>
            <a:r>
              <a:rPr lang="en-US" altLang="zh-TW" dirty="0" err="1">
                <a:latin typeface="Lucida Grande"/>
              </a:rPr>
              <a:t>Abbeel</a:t>
            </a:r>
            <a:r>
              <a:rPr lang="en-US" altLang="zh-TW" dirty="0">
                <a:latin typeface="Lucida Grande"/>
              </a:rPr>
              <a:t>, ” Guided Cost Learning: Deep Inverse Optimal Control via Policy Optimization”, ICML,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055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DA9F8-D730-44E4-8129-496B164C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Third Person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41AE5D-26CC-4D9E-8279-016DDECD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Ref: Bradly C. </a:t>
            </a:r>
            <a:r>
              <a:rPr lang="en-US" altLang="zh-TW" sz="1800" dirty="0" err="1"/>
              <a:t>Stadie</a:t>
            </a:r>
            <a:r>
              <a:rPr lang="en-US" altLang="zh-TW" sz="1800" dirty="0"/>
              <a:t>, Pieter </a:t>
            </a:r>
            <a:r>
              <a:rPr lang="en-US" altLang="zh-TW" sz="1800" dirty="0" err="1"/>
              <a:t>Abbeel</a:t>
            </a:r>
            <a:r>
              <a:rPr lang="en-US" altLang="zh-TW" sz="1800" dirty="0"/>
              <a:t>, Ilya </a:t>
            </a:r>
            <a:r>
              <a:rPr lang="en-US" altLang="zh-TW" sz="1800" dirty="0" err="1"/>
              <a:t>Sutskever</a:t>
            </a:r>
            <a:r>
              <a:rPr lang="en-US" altLang="zh-TW" sz="1800" dirty="0"/>
              <a:t>, “Third-Person Imitation Learning”,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preprint, 2017</a:t>
            </a:r>
            <a:endParaRPr lang="zh-TW" altLang="en-US" sz="1800" dirty="0"/>
          </a:p>
        </p:txBody>
      </p:sp>
      <p:pic>
        <p:nvPicPr>
          <p:cNvPr id="5122" name="Picture 2" descr="http://lasa.epfl.ch/research_new/ML/images/1.jpg">
            <a:extLst>
              <a:ext uri="{FF2B5EF4-FFF2-40B4-BE49-F238E27FC236}">
                <a16:creationId xmlns:a16="http://schemas.microsoft.com/office/drawing/2014/main" id="{9D780513-DCD1-43F3-9285-EE35D0AD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0" y="3144881"/>
            <a:ext cx="3680590" cy="24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3F7E2D-8D37-4B45-830B-F135C21D1B9A}"/>
              </a:ext>
            </a:extLst>
          </p:cNvPr>
          <p:cNvSpPr/>
          <p:nvPr/>
        </p:nvSpPr>
        <p:spPr>
          <a:xfrm>
            <a:off x="707908" y="5593496"/>
            <a:ext cx="36805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/>
              <a:t>http://lasa.epfl.ch/research_new/ML/index.php</a:t>
            </a:r>
          </a:p>
        </p:txBody>
      </p:sp>
      <p:pic>
        <p:nvPicPr>
          <p:cNvPr id="5124" name="Picture 4" descr="相關圖片">
            <a:extLst>
              <a:ext uri="{FF2B5EF4-FFF2-40B4-BE49-F238E27FC236}">
                <a16:creationId xmlns:a16="http://schemas.microsoft.com/office/drawing/2014/main" id="{1AB47B6F-98A4-4C54-9929-E52DC8D52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743" y="3144881"/>
            <a:ext cx="3762581" cy="24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4EF83B-B350-4515-BBB1-5C6FF0FBB603}"/>
              </a:ext>
            </a:extLst>
          </p:cNvPr>
          <p:cNvSpPr/>
          <p:nvPr/>
        </p:nvSpPr>
        <p:spPr>
          <a:xfrm>
            <a:off x="4547524" y="5622965"/>
            <a:ext cx="18036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https://kknews.cc/sports/q5kbb8.html</a:t>
            </a:r>
          </a:p>
        </p:txBody>
      </p:sp>
      <p:pic>
        <p:nvPicPr>
          <p:cNvPr id="5126" name="Picture 6" descr="「機器人 png」的圖片搜尋結果">
            <a:extLst>
              <a:ext uri="{FF2B5EF4-FFF2-40B4-BE49-F238E27FC236}">
                <a16:creationId xmlns:a16="http://schemas.microsoft.com/office/drawing/2014/main" id="{5B1BD3BE-B21F-4808-A4FF-43952FA6D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18" y="4313022"/>
            <a:ext cx="1092269" cy="1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11B52DC-3415-44FE-AAFB-A8C13904BB9E}"/>
              </a:ext>
            </a:extLst>
          </p:cNvPr>
          <p:cNvSpPr/>
          <p:nvPr/>
        </p:nvSpPr>
        <p:spPr>
          <a:xfrm>
            <a:off x="4541726" y="5838409"/>
            <a:ext cx="3973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/>
              <a:t>http://sc.chinaz.com/Files/pic/icons/1913/%E6%9C%BA%E5%99%A8%E4%BA%BA%E5%9B%BE%E6%A0%87%E4%B8%8B%E8%BD%BD34.png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0FC970-067B-48FB-9BD2-7DAA580C2739}"/>
              </a:ext>
            </a:extLst>
          </p:cNvPr>
          <p:cNvSpPr/>
          <p:nvPr/>
        </p:nvSpPr>
        <p:spPr>
          <a:xfrm>
            <a:off x="5700857" y="2677685"/>
            <a:ext cx="1823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Third Person 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9060DB-96BE-43A3-BEE4-880F0CEA3AA3}"/>
              </a:ext>
            </a:extLst>
          </p:cNvPr>
          <p:cNvSpPr/>
          <p:nvPr/>
        </p:nvSpPr>
        <p:spPr>
          <a:xfrm>
            <a:off x="1756141" y="2677684"/>
            <a:ext cx="170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First Person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75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6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1FF902-5250-4308-8A0D-DF486CE4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Third Person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DC7672-0552-4913-9C75-06F9021C6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C728D8-350B-466A-AFFC-E20B0E55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" y="1825625"/>
            <a:ext cx="9122288" cy="41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1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4C2E7-8CDE-467F-A381-1D9F8E2D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98F28-419A-4749-AF71-5FC8CBEE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Imitation Learning </a:t>
            </a:r>
          </a:p>
          <a:p>
            <a:pPr lvl="1"/>
            <a:r>
              <a:rPr lang="en-US" altLang="zh-TW" dirty="0"/>
              <a:t>Also known as learning by demonstration, apprenticeship learning</a:t>
            </a:r>
          </a:p>
          <a:p>
            <a:r>
              <a:rPr lang="en-US" altLang="zh-TW" sz="2400" dirty="0"/>
              <a:t>An expert demonstrates how to solve the task</a:t>
            </a:r>
          </a:p>
          <a:p>
            <a:pPr lvl="1"/>
            <a:r>
              <a:rPr lang="en-US" altLang="zh-TW" dirty="0"/>
              <a:t>Machine can also interact with the environment, but cannot explicitly obtain reward.</a:t>
            </a:r>
          </a:p>
          <a:p>
            <a:pPr lvl="1"/>
            <a:r>
              <a:rPr lang="en-US" altLang="zh-TW" dirty="0"/>
              <a:t>It is hard to define reward in some tasks.</a:t>
            </a:r>
          </a:p>
          <a:p>
            <a:pPr lvl="1"/>
            <a:r>
              <a:rPr lang="en-US" altLang="zh-TW" dirty="0"/>
              <a:t>Hand-crafted rewards can lead to uncontrolled behavior </a:t>
            </a:r>
          </a:p>
          <a:p>
            <a:r>
              <a:rPr lang="en-US" altLang="zh-TW" sz="2400" dirty="0"/>
              <a:t>Two approaches:</a:t>
            </a:r>
          </a:p>
          <a:p>
            <a:pPr lvl="1"/>
            <a:r>
              <a:rPr lang="en-US" altLang="zh-TW" dirty="0"/>
              <a:t>Behavior Cloning</a:t>
            </a:r>
          </a:p>
          <a:p>
            <a:pPr lvl="1"/>
            <a:r>
              <a:rPr lang="en-US" altLang="zh-TW" dirty="0"/>
              <a:t>Inverse Reinforcement Learning (inverse optimal control) 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91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1923B-2EFF-4A8E-A8AF-F48234065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Recap: Sentence Generation </a:t>
            </a:r>
            <a:br>
              <a:rPr lang="en-US" altLang="zh-TW" dirty="0"/>
            </a:br>
            <a:r>
              <a:rPr lang="en-US" altLang="zh-TW" dirty="0"/>
              <a:t>&amp; Chat-bot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391FDFA-60A8-4AE5-8463-1DBA03FA159D}"/>
              </a:ext>
            </a:extLst>
          </p:cNvPr>
          <p:cNvSpPr txBox="1"/>
          <p:nvPr/>
        </p:nvSpPr>
        <p:spPr>
          <a:xfrm>
            <a:off x="1086968" y="5745872"/>
            <a:ext cx="6937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Maximum likelihood is behavior cloning. Now we have better approach like </a:t>
            </a:r>
            <a:r>
              <a:rPr lang="en-US" altLang="zh-TW" sz="2400" dirty="0" err="1"/>
              <a:t>SeqGAN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341A8A-9E05-471D-AC53-33FA1B2768BE}"/>
              </a:ext>
            </a:extLst>
          </p:cNvPr>
          <p:cNvSpPr/>
          <p:nvPr/>
        </p:nvSpPr>
        <p:spPr>
          <a:xfrm>
            <a:off x="1001486" y="1825625"/>
            <a:ext cx="2930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Sentence Generation </a:t>
            </a:r>
            <a:endParaRPr lang="zh-TW" altLang="en-US" sz="24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73A48E-05AE-4572-8267-4A78B9C29A80}"/>
              </a:ext>
            </a:extLst>
          </p:cNvPr>
          <p:cNvSpPr/>
          <p:nvPr/>
        </p:nvSpPr>
        <p:spPr>
          <a:xfrm>
            <a:off x="5161019" y="1609755"/>
            <a:ext cx="1302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Chat-bot</a:t>
            </a:r>
            <a:endParaRPr lang="zh-TW" altLang="en-US" sz="2400" b="1" i="1" u="sng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A91097-68EF-481E-945A-44F4324DB6CA}"/>
              </a:ext>
            </a:extLst>
          </p:cNvPr>
          <p:cNvSpPr txBox="1"/>
          <p:nvPr/>
        </p:nvSpPr>
        <p:spPr>
          <a:xfrm>
            <a:off x="1217669" y="2330494"/>
            <a:ext cx="3354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Expert trajectory: </a:t>
            </a:r>
          </a:p>
          <a:p>
            <a:r>
              <a:rPr lang="zh-TW" altLang="en-US" sz="2400" dirty="0"/>
              <a:t>床 前 明 月 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75DFD80-6649-400F-87D7-12A9944F166A}"/>
                  </a:ext>
                </a:extLst>
              </p:cNvPr>
              <p:cNvSpPr txBox="1"/>
              <p:nvPr/>
            </p:nvSpPr>
            <p:spPr>
              <a:xfrm>
                <a:off x="1086970" y="3357798"/>
                <a:ext cx="1097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75DFD80-6649-400F-87D7-12A9944F1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70" y="3357798"/>
                <a:ext cx="1097608" cy="369332"/>
              </a:xfrm>
              <a:prstGeom prst="rect">
                <a:avLst/>
              </a:prstGeom>
              <a:blipFill>
                <a:blip r:embed="rId2"/>
                <a:stretch>
                  <a:fillRect r="-3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EB184D2-AB58-4BA1-B56C-8CA67A36A2D4}"/>
                  </a:ext>
                </a:extLst>
              </p:cNvPr>
              <p:cNvSpPr txBox="1"/>
              <p:nvPr/>
            </p:nvSpPr>
            <p:spPr>
              <a:xfrm>
                <a:off x="1086968" y="3904590"/>
                <a:ext cx="1111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EB184D2-AB58-4BA1-B56C-8CA67A36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68" y="3904590"/>
                <a:ext cx="1111843" cy="369332"/>
              </a:xfrm>
              <a:prstGeom prst="rect">
                <a:avLst/>
              </a:prstGeom>
              <a:blipFill>
                <a:blip r:embed="rId3"/>
                <a:stretch>
                  <a:fillRect r="-273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616E555-5912-4891-BB76-A4384D87EED8}"/>
                  </a:ext>
                </a:extLst>
              </p:cNvPr>
              <p:cNvSpPr txBox="1"/>
              <p:nvPr/>
            </p:nvSpPr>
            <p:spPr>
              <a:xfrm>
                <a:off x="1086968" y="4416781"/>
                <a:ext cx="1111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616E555-5912-4891-BB76-A4384D87E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68" y="4416781"/>
                <a:ext cx="1111843" cy="369332"/>
              </a:xfrm>
              <a:prstGeom prst="rect">
                <a:avLst/>
              </a:prstGeom>
              <a:blipFill>
                <a:blip r:embed="rId4"/>
                <a:stretch>
                  <a:fillRect r="-273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FA2628-0268-42AA-9E15-BA508C474B3D}"/>
              </a:ext>
            </a:extLst>
          </p:cNvPr>
          <p:cNvSpPr txBox="1"/>
          <p:nvPr/>
        </p:nvSpPr>
        <p:spPr>
          <a:xfrm>
            <a:off x="2254677" y="3311631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(“&lt;BOS&gt;”,”</a:t>
            </a:r>
            <a:r>
              <a:rPr lang="zh-TW" altLang="en-US" sz="2400" dirty="0"/>
              <a:t>床</a:t>
            </a:r>
            <a:r>
              <a:rPr lang="en-US" altLang="zh-TW" sz="2400" dirty="0"/>
              <a:t>”)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4B5AF8-3CDD-4E6D-AB87-1263826BDD6D}"/>
              </a:ext>
            </a:extLst>
          </p:cNvPr>
          <p:cNvSpPr txBox="1"/>
          <p:nvPr/>
        </p:nvSpPr>
        <p:spPr>
          <a:xfrm>
            <a:off x="2254675" y="3828756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</a:t>
            </a:r>
            <a:r>
              <a:rPr lang="zh-TW" altLang="en-US" sz="2400" dirty="0"/>
              <a:t>床</a:t>
            </a:r>
            <a:r>
              <a:rPr lang="en-US" altLang="zh-TW" sz="2400" dirty="0"/>
              <a:t>”,”</a:t>
            </a:r>
            <a:r>
              <a:rPr lang="zh-TW" altLang="en-US" sz="2400" dirty="0"/>
              <a:t>前</a:t>
            </a:r>
            <a:r>
              <a:rPr lang="en-US" altLang="zh-TW" sz="2400" dirty="0"/>
              <a:t>”)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334ECA-420A-4454-AF40-44426B563437}"/>
              </a:ext>
            </a:extLst>
          </p:cNvPr>
          <p:cNvSpPr txBox="1"/>
          <p:nvPr/>
        </p:nvSpPr>
        <p:spPr>
          <a:xfrm>
            <a:off x="2254674" y="4370614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</a:t>
            </a:r>
            <a:r>
              <a:rPr lang="zh-TW" altLang="en-US" sz="2400" dirty="0"/>
              <a:t>床前</a:t>
            </a:r>
            <a:r>
              <a:rPr lang="en-US" altLang="zh-TW" sz="2400" dirty="0"/>
              <a:t>”,”</a:t>
            </a:r>
            <a:r>
              <a:rPr lang="zh-TW" altLang="en-US" sz="2400" dirty="0"/>
              <a:t>明</a:t>
            </a:r>
            <a:r>
              <a:rPr lang="en-US" altLang="zh-TW" sz="2400" dirty="0"/>
              <a:t>”)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CDB598-C536-4D33-B3EC-809579840A0E}"/>
              </a:ext>
            </a:extLst>
          </p:cNvPr>
          <p:cNvSpPr txBox="1"/>
          <p:nvPr/>
        </p:nvSpPr>
        <p:spPr>
          <a:xfrm rot="5400000">
            <a:off x="1260442" y="5031205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44CA10D-F999-4D64-9D79-7B99EA1796AB}"/>
              </a:ext>
            </a:extLst>
          </p:cNvPr>
          <p:cNvSpPr txBox="1"/>
          <p:nvPr/>
        </p:nvSpPr>
        <p:spPr>
          <a:xfrm rot="5400000">
            <a:off x="2481177" y="5031205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863D24-310B-482A-A715-77FB8776177C}"/>
              </a:ext>
            </a:extLst>
          </p:cNvPr>
          <p:cNvSpPr txBox="1"/>
          <p:nvPr/>
        </p:nvSpPr>
        <p:spPr>
          <a:xfrm>
            <a:off x="5161019" y="2031109"/>
            <a:ext cx="3354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Expert trajectory: </a:t>
            </a:r>
          </a:p>
          <a:p>
            <a:r>
              <a:rPr lang="en-US" altLang="zh-TW" sz="2400" dirty="0"/>
              <a:t>input: how are you</a:t>
            </a:r>
          </a:p>
          <a:p>
            <a:r>
              <a:rPr lang="en-US" altLang="zh-TW" sz="2400" dirty="0"/>
              <a:t>Output: I am fine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6B432FA-ECAE-4D1A-8CF5-A172C74A938D}"/>
                  </a:ext>
                </a:extLst>
              </p:cNvPr>
              <p:cNvSpPr txBox="1"/>
              <p:nvPr/>
            </p:nvSpPr>
            <p:spPr>
              <a:xfrm>
                <a:off x="4621965" y="3332829"/>
                <a:ext cx="1097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6B432FA-ECAE-4D1A-8CF5-A172C74A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965" y="3332829"/>
                <a:ext cx="1097608" cy="369332"/>
              </a:xfrm>
              <a:prstGeom prst="rect">
                <a:avLst/>
              </a:prstGeom>
              <a:blipFill>
                <a:blip r:embed="rId5"/>
                <a:stretch>
                  <a:fillRect r="-3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6958339-BF37-4373-B81B-FC5EB9AC2134}"/>
                  </a:ext>
                </a:extLst>
              </p:cNvPr>
              <p:cNvSpPr txBox="1"/>
              <p:nvPr/>
            </p:nvSpPr>
            <p:spPr>
              <a:xfrm>
                <a:off x="4621963" y="3879621"/>
                <a:ext cx="1111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6958339-BF37-4373-B81B-FC5EB9AC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963" y="3879621"/>
                <a:ext cx="1111843" cy="369332"/>
              </a:xfrm>
              <a:prstGeom prst="rect">
                <a:avLst/>
              </a:prstGeom>
              <a:blipFill>
                <a:blip r:embed="rId6"/>
                <a:stretch>
                  <a:fillRect r="-273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D6EFE53-4ED9-4377-9A70-E97E0B228CC1}"/>
                  </a:ext>
                </a:extLst>
              </p:cNvPr>
              <p:cNvSpPr txBox="1"/>
              <p:nvPr/>
            </p:nvSpPr>
            <p:spPr>
              <a:xfrm>
                <a:off x="4621963" y="4391812"/>
                <a:ext cx="1111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D6EFE53-4ED9-4377-9A70-E97E0B22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963" y="4391812"/>
                <a:ext cx="1111843" cy="369332"/>
              </a:xfrm>
              <a:prstGeom prst="rect">
                <a:avLst/>
              </a:prstGeom>
              <a:blipFill>
                <a:blip r:embed="rId7"/>
                <a:stretch>
                  <a:fillRect r="-273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3DE533-55A2-49DA-A38E-6D704CEF2E1E}"/>
              </a:ext>
            </a:extLst>
          </p:cNvPr>
          <p:cNvSpPr txBox="1"/>
          <p:nvPr/>
        </p:nvSpPr>
        <p:spPr>
          <a:xfrm>
            <a:off x="5789672" y="3286662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(“input, &lt;BOS&gt;”,”I”)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93EFD8F-7768-446F-B61E-97AB85E7A6E1}"/>
              </a:ext>
            </a:extLst>
          </p:cNvPr>
          <p:cNvSpPr txBox="1"/>
          <p:nvPr/>
        </p:nvSpPr>
        <p:spPr>
          <a:xfrm>
            <a:off x="5789670" y="3803787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(“input, I”, ”am”)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794D041-4225-40FD-B8F8-EE2A0D83D146}"/>
              </a:ext>
            </a:extLst>
          </p:cNvPr>
          <p:cNvSpPr txBox="1"/>
          <p:nvPr/>
        </p:nvSpPr>
        <p:spPr>
          <a:xfrm>
            <a:off x="5789669" y="4345645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(“input, I am”, ”fine”)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D474439-221F-4A81-B6E8-80F7F8CA3FCC}"/>
              </a:ext>
            </a:extLst>
          </p:cNvPr>
          <p:cNvSpPr txBox="1"/>
          <p:nvPr/>
        </p:nvSpPr>
        <p:spPr>
          <a:xfrm rot="5400000">
            <a:off x="4795437" y="500623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EC8D3CE-2E24-49EB-87B1-62EC31468E37}"/>
              </a:ext>
            </a:extLst>
          </p:cNvPr>
          <p:cNvSpPr txBox="1"/>
          <p:nvPr/>
        </p:nvSpPr>
        <p:spPr>
          <a:xfrm rot="5400000">
            <a:off x="6016172" y="500623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3911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54BE8-97C2-46F4-B910-D56E7A6AF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194BB6-A5A4-41D9-BE1F-2929ED766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4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D5F58-515E-44F4-B1A4-E13D890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63955F-81E2-47AC-B05F-8722F79E8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Self-driving cars as example</a:t>
            </a:r>
            <a:endParaRPr lang="zh-TW" altLang="en-US" dirty="0"/>
          </a:p>
        </p:txBody>
      </p:sp>
      <p:pic>
        <p:nvPicPr>
          <p:cNvPr id="5" name="Picture 2" descr="相關圖片">
            <a:extLst>
              <a:ext uri="{FF2B5EF4-FFF2-40B4-BE49-F238E27FC236}">
                <a16:creationId xmlns:a16="http://schemas.microsoft.com/office/drawing/2014/main" id="{E93AB4FA-2936-484F-9DF9-4B102AEF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47" y="2604734"/>
            <a:ext cx="2467180" cy="13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A89F4F-4C9D-46E1-997A-687D1EEE25BC}"/>
              </a:ext>
            </a:extLst>
          </p:cNvPr>
          <p:cNvSpPr txBox="1"/>
          <p:nvPr/>
        </p:nvSpPr>
        <p:spPr>
          <a:xfrm>
            <a:off x="481851" y="3067797"/>
            <a:ext cx="172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C25A90-D90E-429D-AD3B-9ECDC77CE921}"/>
              </a:ext>
            </a:extLst>
          </p:cNvPr>
          <p:cNvSpPr txBox="1"/>
          <p:nvPr/>
        </p:nvSpPr>
        <p:spPr>
          <a:xfrm>
            <a:off x="4947567" y="2775401"/>
            <a:ext cx="388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Expert (Human driver): </a:t>
            </a:r>
            <a:r>
              <a:rPr lang="zh-TW" altLang="en-US" sz="2400" dirty="0"/>
              <a:t>向前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EC38D2-3BCC-4894-B793-DCB631CB9C86}"/>
              </a:ext>
            </a:extLst>
          </p:cNvPr>
          <p:cNvSpPr txBox="1"/>
          <p:nvPr/>
        </p:nvSpPr>
        <p:spPr>
          <a:xfrm>
            <a:off x="5645951" y="612408"/>
            <a:ext cx="274330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Yes, this is supervised learning.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C67303A-9AEF-46E2-A52B-F1CAD0D222A3}"/>
              </a:ext>
            </a:extLst>
          </p:cNvPr>
          <p:cNvSpPr txBox="1"/>
          <p:nvPr/>
        </p:nvSpPr>
        <p:spPr>
          <a:xfrm>
            <a:off x="5956134" y="3363851"/>
            <a:ext cx="354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Machine: </a:t>
            </a:r>
            <a:r>
              <a:rPr lang="zh-TW" altLang="en-US" sz="2400" dirty="0"/>
              <a:t>向前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AABFA7-F285-480C-A4F7-327503E9EF05}"/>
              </a:ext>
            </a:extLst>
          </p:cNvPr>
          <p:cNvSpPr txBox="1"/>
          <p:nvPr/>
        </p:nvSpPr>
        <p:spPr>
          <a:xfrm>
            <a:off x="924093" y="4600862"/>
            <a:ext cx="1729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0AE9970-E875-4175-92EE-4956B9A0A624}"/>
                  </a:ext>
                </a:extLst>
              </p:cNvPr>
              <p:cNvSpPr txBox="1"/>
              <p:nvPr/>
            </p:nvSpPr>
            <p:spPr>
              <a:xfrm>
                <a:off x="2565692" y="4746412"/>
                <a:ext cx="17294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</a:p>
              <a:p>
                <a:pPr algn="ctr"/>
                <a:r>
                  <a:rPr lang="en-US" altLang="zh-TW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</a:p>
              <a:p>
                <a:pPr algn="ctr"/>
                <a:r>
                  <a:rPr lang="en-US" altLang="zh-TW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</a:p>
              <a:p>
                <a:pPr algn="ctr"/>
                <a:r>
                  <a:rPr lang="en-US" altLang="zh-TW" sz="2400" dirty="0"/>
                  <a:t>……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0AE9970-E875-4175-92EE-4956B9A0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92" y="4746412"/>
                <a:ext cx="1729496" cy="1569660"/>
              </a:xfrm>
              <a:prstGeom prst="rect">
                <a:avLst/>
              </a:prstGeom>
              <a:blipFill>
                <a:blip r:embed="rId3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A66A7D87-3063-472A-A991-2951DCBD96CF}"/>
              </a:ext>
            </a:extLst>
          </p:cNvPr>
          <p:cNvSpPr/>
          <p:nvPr/>
        </p:nvSpPr>
        <p:spPr>
          <a:xfrm>
            <a:off x="5513625" y="4746412"/>
            <a:ext cx="957943" cy="1183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9A9F27B8-061B-4B18-A231-EA8693C77C6A}"/>
              </a:ext>
            </a:extLst>
          </p:cNvPr>
          <p:cNvSpPr/>
          <p:nvPr/>
        </p:nvSpPr>
        <p:spPr>
          <a:xfrm>
            <a:off x="4947567" y="4962520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C9CCAB97-555B-40A4-AAA8-3C80F9E0F4D9}"/>
              </a:ext>
            </a:extLst>
          </p:cNvPr>
          <p:cNvSpPr/>
          <p:nvPr/>
        </p:nvSpPr>
        <p:spPr>
          <a:xfrm>
            <a:off x="6566933" y="5016361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CAA777-1AAD-4E6A-9D8E-4125B511048A}"/>
              </a:ext>
            </a:extLst>
          </p:cNvPr>
          <p:cNvSpPr txBox="1"/>
          <p:nvPr/>
        </p:nvSpPr>
        <p:spPr>
          <a:xfrm>
            <a:off x="4442011" y="5041995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s</a:t>
            </a:r>
            <a:r>
              <a:rPr lang="en-US" altLang="zh-TW" sz="2800" baseline="-25000" dirty="0" err="1"/>
              <a:t>i</a:t>
            </a:r>
            <a:endParaRPr lang="zh-TW" altLang="en-US" sz="2800" baseline="-25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9F91966-898C-4AE8-9386-7BF72CCD8175}"/>
              </a:ext>
            </a:extLst>
          </p:cNvPr>
          <p:cNvSpPr txBox="1"/>
          <p:nvPr/>
        </p:nvSpPr>
        <p:spPr>
          <a:xfrm>
            <a:off x="7045905" y="5041995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</a:t>
            </a:r>
            <a:r>
              <a:rPr lang="en-US" altLang="zh-TW" sz="2800" baseline="-25000" dirty="0" err="1"/>
              <a:t>i</a:t>
            </a:r>
            <a:endParaRPr lang="zh-TW" altLang="en-US" sz="2800" baseline="-250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3BD0617-1988-4CAC-997E-968C151629C2}"/>
              </a:ext>
            </a:extLst>
          </p:cNvPr>
          <p:cNvCxnSpPr>
            <a:cxnSpLocks/>
          </p:cNvCxnSpPr>
          <p:nvPr/>
        </p:nvCxnSpPr>
        <p:spPr>
          <a:xfrm>
            <a:off x="7412276" y="5342865"/>
            <a:ext cx="6916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CE57233-A74D-4524-AB0A-5EB32718D80F}"/>
                  </a:ext>
                </a:extLst>
              </p:cNvPr>
              <p:cNvSpPr txBox="1"/>
              <p:nvPr/>
            </p:nvSpPr>
            <p:spPr>
              <a:xfrm>
                <a:off x="8147050" y="5119999"/>
                <a:ext cx="3972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CE57233-A74D-4524-AB0A-5EB32718D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050" y="5119999"/>
                <a:ext cx="3972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92A29BD8-349B-4A5D-960E-1AA3D1C2FFC3}"/>
              </a:ext>
            </a:extLst>
          </p:cNvPr>
          <p:cNvSpPr txBox="1"/>
          <p:nvPr/>
        </p:nvSpPr>
        <p:spPr>
          <a:xfrm>
            <a:off x="4236722" y="5935203"/>
            <a:ext cx="354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947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 animBg="1"/>
      <p:bldP spid="10" grpId="0"/>
      <p:bldP spid="11" grpId="0"/>
      <p:bldP spid="12" grpId="0"/>
      <p:bldP spid="9" grpId="0" animBg="1"/>
      <p:bldP spid="13" grpId="0" animBg="1"/>
      <p:bldP spid="15" grpId="0" animBg="1"/>
      <p:bldP spid="14" grpId="0"/>
      <p:bldP spid="17" grpId="0"/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2BEF6-0DD5-4784-81E4-69ACBED8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3128FC-22B7-47C5-B9C6-19D8A08E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4" name="箭號: 彎曲 3">
            <a:extLst>
              <a:ext uri="{FF2B5EF4-FFF2-40B4-BE49-F238E27FC236}">
                <a16:creationId xmlns:a16="http://schemas.microsoft.com/office/drawing/2014/main" id="{89D2A3E1-7992-4944-9CBB-2CB73D364B8B}"/>
              </a:ext>
            </a:extLst>
          </p:cNvPr>
          <p:cNvSpPr/>
          <p:nvPr/>
        </p:nvSpPr>
        <p:spPr>
          <a:xfrm>
            <a:off x="4640035" y="2550206"/>
            <a:ext cx="3875315" cy="3520849"/>
          </a:xfrm>
          <a:prstGeom prst="bentArrow">
            <a:avLst>
              <a:gd name="adj1" fmla="val 50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「car png」的圖片搜尋結果">
            <a:extLst>
              <a:ext uri="{FF2B5EF4-FFF2-40B4-BE49-F238E27FC236}">
                <a16:creationId xmlns:a16="http://schemas.microsoft.com/office/drawing/2014/main" id="{38E4DAAB-857A-4318-B01A-F2F10F7CD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17413" y="5112379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03DEDA1C-6215-46FD-B9BA-D85C6728D29B}"/>
              </a:ext>
            </a:extLst>
          </p:cNvPr>
          <p:cNvSpPr/>
          <p:nvPr/>
        </p:nvSpPr>
        <p:spPr>
          <a:xfrm>
            <a:off x="5554436" y="3406549"/>
            <a:ext cx="2365829" cy="1524000"/>
          </a:xfrm>
          <a:custGeom>
            <a:avLst/>
            <a:gdLst>
              <a:gd name="connsiteX0" fmla="*/ 0 w 2365829"/>
              <a:gd name="connsiteY0" fmla="*/ 1524000 h 1524000"/>
              <a:gd name="connsiteX1" fmla="*/ 188686 w 2365829"/>
              <a:gd name="connsiteY1" fmla="*/ 537029 h 1524000"/>
              <a:gd name="connsiteX2" fmla="*/ 986972 w 2365829"/>
              <a:gd name="connsiteY2" fmla="*/ 159657 h 1524000"/>
              <a:gd name="connsiteX3" fmla="*/ 2365829 w 2365829"/>
              <a:gd name="connsiteY3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829" h="1524000">
                <a:moveTo>
                  <a:pt x="0" y="1524000"/>
                </a:moveTo>
                <a:cubicBezTo>
                  <a:pt x="12095" y="1144209"/>
                  <a:pt x="24191" y="764419"/>
                  <a:pt x="188686" y="537029"/>
                </a:cubicBezTo>
                <a:cubicBezTo>
                  <a:pt x="353181" y="309638"/>
                  <a:pt x="624115" y="249162"/>
                  <a:pt x="986972" y="159657"/>
                </a:cubicBezTo>
                <a:cubicBezTo>
                  <a:pt x="1349829" y="70152"/>
                  <a:pt x="1857829" y="35076"/>
                  <a:pt x="2365829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3433A0-B97B-4497-8FFD-AF73176D5DDC}"/>
              </a:ext>
            </a:extLst>
          </p:cNvPr>
          <p:cNvSpPr txBox="1"/>
          <p:nvPr/>
        </p:nvSpPr>
        <p:spPr>
          <a:xfrm>
            <a:off x="6737350" y="3468801"/>
            <a:ext cx="15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Expert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B8B540-8B9F-4253-820C-2A177BEBD152}"/>
              </a:ext>
            </a:extLst>
          </p:cNvPr>
          <p:cNvSpPr txBox="1"/>
          <p:nvPr/>
        </p:nvSpPr>
        <p:spPr>
          <a:xfrm>
            <a:off x="1219200" y="2550206"/>
            <a:ext cx="356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Expert only samples limited observation (states)</a:t>
            </a:r>
            <a:endParaRPr lang="zh-TW" altLang="en-US" sz="2400" dirty="0"/>
          </a:p>
        </p:txBody>
      </p:sp>
      <p:pic>
        <p:nvPicPr>
          <p:cNvPr id="9" name="Picture 2" descr="「car png」的圖片搜尋結果">
            <a:extLst>
              <a:ext uri="{FF2B5EF4-FFF2-40B4-BE49-F238E27FC236}">
                <a16:creationId xmlns:a16="http://schemas.microsoft.com/office/drawing/2014/main" id="{FA316070-862E-446E-81CE-32046C23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9944">
            <a:off x="4607565" y="2923950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8BB72E4-8C50-4E66-BB06-0273B037DAD9}"/>
              </a:ext>
            </a:extLst>
          </p:cNvPr>
          <p:cNvSpPr txBox="1"/>
          <p:nvPr/>
        </p:nvSpPr>
        <p:spPr>
          <a:xfrm>
            <a:off x="4992914" y="3224931"/>
            <a:ext cx="75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B6F685-5BD7-49AC-B888-2AC8526BBDDA}"/>
              </a:ext>
            </a:extLst>
          </p:cNvPr>
          <p:cNvSpPr txBox="1"/>
          <p:nvPr/>
        </p:nvSpPr>
        <p:spPr>
          <a:xfrm>
            <a:off x="1219199" y="3765273"/>
            <a:ext cx="285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Let the expert in the states seem by machine 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AC8A7F-5435-44A7-95E5-2D429AC22AFC}"/>
              </a:ext>
            </a:extLst>
          </p:cNvPr>
          <p:cNvSpPr txBox="1"/>
          <p:nvPr/>
        </p:nvSpPr>
        <p:spPr>
          <a:xfrm>
            <a:off x="1219199" y="5296677"/>
            <a:ext cx="2859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Dataset Aggregation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690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2BEF6-0DD5-4784-81E4-69ACBED8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3128FC-22B7-47C5-B9C6-19D8A08E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Dataset Aggregation </a:t>
            </a:r>
            <a:endParaRPr lang="zh-TW" altLang="en-US" sz="2400" dirty="0"/>
          </a:p>
        </p:txBody>
      </p:sp>
      <p:sp>
        <p:nvSpPr>
          <p:cNvPr id="4" name="箭號: 彎曲 3">
            <a:extLst>
              <a:ext uri="{FF2B5EF4-FFF2-40B4-BE49-F238E27FC236}">
                <a16:creationId xmlns:a16="http://schemas.microsoft.com/office/drawing/2014/main" id="{89D2A3E1-7992-4944-9CBB-2CB73D364B8B}"/>
              </a:ext>
            </a:extLst>
          </p:cNvPr>
          <p:cNvSpPr/>
          <p:nvPr/>
        </p:nvSpPr>
        <p:spPr>
          <a:xfrm>
            <a:off x="4640035" y="2550206"/>
            <a:ext cx="3875315" cy="3520849"/>
          </a:xfrm>
          <a:prstGeom prst="bentArrow">
            <a:avLst>
              <a:gd name="adj1" fmla="val 50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「car png」的圖片搜尋結果">
            <a:extLst>
              <a:ext uri="{FF2B5EF4-FFF2-40B4-BE49-F238E27FC236}">
                <a16:creationId xmlns:a16="http://schemas.microsoft.com/office/drawing/2014/main" id="{38E4DAAB-857A-4318-B01A-F2F10F7CD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17413" y="5112379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3433A0-B97B-4497-8FFD-AF73176D5DDC}"/>
              </a:ext>
            </a:extLst>
          </p:cNvPr>
          <p:cNvSpPr txBox="1"/>
          <p:nvPr/>
        </p:nvSpPr>
        <p:spPr>
          <a:xfrm>
            <a:off x="6737350" y="3468801"/>
            <a:ext cx="15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Expert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FB8B540-8B9F-4253-820C-2A177BEBD152}"/>
                  </a:ext>
                </a:extLst>
              </p:cNvPr>
              <p:cNvSpPr txBox="1"/>
              <p:nvPr/>
            </p:nvSpPr>
            <p:spPr>
              <a:xfrm>
                <a:off x="1286421" y="2302984"/>
                <a:ext cx="31210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Get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by behavior cloning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FB8B540-8B9F-4253-820C-2A177BEBD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1" y="2302984"/>
                <a:ext cx="3121059" cy="830997"/>
              </a:xfrm>
              <a:prstGeom prst="rect">
                <a:avLst/>
              </a:prstGeom>
              <a:blipFill>
                <a:blip r:embed="rId3"/>
                <a:stretch>
                  <a:fillRect l="-2930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1B6F685-5BD7-49AC-B888-2AC8526BBDDA}"/>
                  </a:ext>
                </a:extLst>
              </p:cNvPr>
              <p:cNvSpPr txBox="1"/>
              <p:nvPr/>
            </p:nvSpPr>
            <p:spPr>
              <a:xfrm>
                <a:off x="1286420" y="3260720"/>
                <a:ext cx="28848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to interact with the environment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1B6F685-5BD7-49AC-B888-2AC8526BB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0" y="3260720"/>
                <a:ext cx="2884826" cy="830997"/>
              </a:xfrm>
              <a:prstGeom prst="rect">
                <a:avLst/>
              </a:prstGeom>
              <a:blipFill>
                <a:blip r:embed="rId4"/>
                <a:stretch>
                  <a:fillRect l="-3171" t="-5882" r="-549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AC8A7F-5435-44A7-95E5-2D429AC22AFC}"/>
                  </a:ext>
                </a:extLst>
              </p:cNvPr>
              <p:cNvSpPr txBox="1"/>
              <p:nvPr/>
            </p:nvSpPr>
            <p:spPr>
              <a:xfrm>
                <a:off x="1286420" y="5409335"/>
                <a:ext cx="28593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Using new data to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AC8A7F-5435-44A7-95E5-2D429AC22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0" y="5409335"/>
                <a:ext cx="2859313" cy="830997"/>
              </a:xfrm>
              <a:prstGeom prst="rect">
                <a:avLst/>
              </a:prstGeom>
              <a:blipFill>
                <a:blip r:embed="rId5"/>
                <a:stretch>
                  <a:fillRect l="-3198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00A9E885-B1AC-4926-93D6-51F39E24D0FB}"/>
              </a:ext>
            </a:extLst>
          </p:cNvPr>
          <p:cNvSpPr/>
          <p:nvPr/>
        </p:nvSpPr>
        <p:spPr>
          <a:xfrm>
            <a:off x="5594061" y="2550206"/>
            <a:ext cx="638629" cy="2396051"/>
          </a:xfrm>
          <a:custGeom>
            <a:avLst/>
            <a:gdLst>
              <a:gd name="connsiteX0" fmla="*/ 0 w 638629"/>
              <a:gd name="connsiteY0" fmla="*/ 2743200 h 2743200"/>
              <a:gd name="connsiteX1" fmla="*/ 449943 w 638629"/>
              <a:gd name="connsiteY1" fmla="*/ 609600 h 2743200"/>
              <a:gd name="connsiteX2" fmla="*/ 638629 w 638629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8629" h="2743200">
                <a:moveTo>
                  <a:pt x="0" y="2743200"/>
                </a:moveTo>
                <a:cubicBezTo>
                  <a:pt x="171752" y="1905000"/>
                  <a:pt x="343505" y="1066800"/>
                  <a:pt x="449943" y="609600"/>
                </a:cubicBezTo>
                <a:cubicBezTo>
                  <a:pt x="556381" y="152400"/>
                  <a:pt x="597505" y="76200"/>
                  <a:pt x="638629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B3F74C5-847F-4D4A-8189-CC68E1213660}"/>
                  </a:ext>
                </a:extLst>
              </p:cNvPr>
              <p:cNvSpPr txBox="1"/>
              <p:nvPr/>
            </p:nvSpPr>
            <p:spPr>
              <a:xfrm>
                <a:off x="1592160" y="4192617"/>
                <a:ext cx="28848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Ask the expert to label the observation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B3F74C5-847F-4D4A-8189-CC68E1213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160" y="4192617"/>
                <a:ext cx="2884826" cy="1200329"/>
              </a:xfrm>
              <a:prstGeom prst="rect">
                <a:avLst/>
              </a:prstGeom>
              <a:blipFill>
                <a:blip r:embed="rId6"/>
                <a:stretch>
                  <a:fillRect l="-3171" t="-4061" r="-2960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:a16="http://schemas.microsoft.com/office/drawing/2014/main" id="{44729178-3FBD-4630-B1BD-8739E63FE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35" y="4988082"/>
            <a:ext cx="1010832" cy="10108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DD9C6E1-217A-4998-B792-75258CFBF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59" y="1985425"/>
            <a:ext cx="946816" cy="1007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BB43B6D-5232-4871-B025-446799301C56}"/>
                  </a:ext>
                </a:extLst>
              </p:cNvPr>
              <p:cNvSpPr/>
              <p:nvPr/>
            </p:nvSpPr>
            <p:spPr>
              <a:xfrm>
                <a:off x="5648902" y="4545087"/>
                <a:ext cx="571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BB43B6D-5232-4871-B025-446799301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02" y="4545087"/>
                <a:ext cx="571823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「car png」的圖片搜尋結果">
            <a:extLst>
              <a:ext uri="{FF2B5EF4-FFF2-40B4-BE49-F238E27FC236}">
                <a16:creationId xmlns:a16="http://schemas.microsoft.com/office/drawing/2014/main" id="{09DF2BD6-BA1E-4635-B09A-5BE792B2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4064">
            <a:off x="4786797" y="3713434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0170FCC-5962-4AA9-8CD5-8770F3805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00" y="3481716"/>
            <a:ext cx="1010832" cy="1010832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FA71306-2BBC-4127-9BAD-9F0FF3C75809}"/>
              </a:ext>
            </a:extLst>
          </p:cNvPr>
          <p:cNvCxnSpPr/>
          <p:nvPr/>
        </p:nvCxnSpPr>
        <p:spPr>
          <a:xfrm flipV="1">
            <a:off x="5939031" y="3584217"/>
            <a:ext cx="664317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「car png」的圖片搜尋結果">
            <a:extLst>
              <a:ext uri="{FF2B5EF4-FFF2-40B4-BE49-F238E27FC236}">
                <a16:creationId xmlns:a16="http://schemas.microsoft.com/office/drawing/2014/main" id="{EF780A54-D697-4C76-A059-8FCAC4855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4064">
            <a:off x="5183715" y="2337902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50E2ACC-FA1F-4DBA-B55A-7654F05B57A8}"/>
              </a:ext>
            </a:extLst>
          </p:cNvPr>
          <p:cNvCxnSpPr>
            <a:cxnSpLocks/>
          </p:cNvCxnSpPr>
          <p:nvPr/>
        </p:nvCxnSpPr>
        <p:spPr>
          <a:xfrm>
            <a:off x="6349405" y="2700214"/>
            <a:ext cx="764267" cy="228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5798845-E1E5-4DA4-85D2-F7F15AEB94FB}"/>
              </a:ext>
            </a:extLst>
          </p:cNvPr>
          <p:cNvSpPr txBox="1"/>
          <p:nvPr/>
        </p:nvSpPr>
        <p:spPr>
          <a:xfrm>
            <a:off x="7007978" y="2489711"/>
            <a:ext cx="15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Expert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0" grpId="0" animBg="1"/>
      <p:bldP spid="14" grpId="0"/>
      <p:bldP spid="19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E3B446-8060-4979-B6B6-4E17E800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pic>
        <p:nvPicPr>
          <p:cNvPr id="5" name="生活大爆炸-----Sheldon 学中文那段.mp4  chinese - YouTube [360p] - 1of2">
            <a:hlinkClick r:id="" action="ppaction://media"/>
            <a:extLst>
              <a:ext uri="{FF2B5EF4-FFF2-40B4-BE49-F238E27FC236}">
                <a16:creationId xmlns:a16="http://schemas.microsoft.com/office/drawing/2014/main" id="{56FCA8DB-9275-4F2D-A6D9-9E8DF454A8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462" y="1753305"/>
            <a:ext cx="77358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84D1F6-28A1-448C-8BD5-0EA66C898D8A}"/>
              </a:ext>
            </a:extLst>
          </p:cNvPr>
          <p:cNvSpPr/>
          <p:nvPr/>
        </p:nvSpPr>
        <p:spPr>
          <a:xfrm>
            <a:off x="1914071" y="6167259"/>
            <a:ext cx="5522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https://www.youtube.com/watch?v=j2FSB3bseek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7BC8FB-82F4-4B8A-8EEA-B5E7BC1200C5}"/>
              </a:ext>
            </a:extLst>
          </p:cNvPr>
          <p:cNvSpPr/>
          <p:nvPr/>
        </p:nvSpPr>
        <p:spPr>
          <a:xfrm>
            <a:off x="5958115" y="427742"/>
            <a:ext cx="2957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The agent will copy every behavior, even irrelevant actions.</a:t>
            </a:r>
          </a:p>
        </p:txBody>
      </p:sp>
    </p:spTree>
    <p:extLst>
      <p:ext uri="{BB962C8B-B14F-4D97-AF65-F5344CB8AC3E}">
        <p14:creationId xmlns:p14="http://schemas.microsoft.com/office/powerpoint/2010/main" val="183092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「good png」的圖片搜尋結果">
            <a:extLst>
              <a:ext uri="{FF2B5EF4-FFF2-40B4-BE49-F238E27FC236}">
                <a16:creationId xmlns:a16="http://schemas.microsoft.com/office/drawing/2014/main" id="{C8D953C3-FDB1-4E1D-ACF3-074D24F2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770477" y="4204496"/>
            <a:ext cx="839611" cy="78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「good png」的圖片搜尋結果">
            <a:extLst>
              <a:ext uri="{FF2B5EF4-FFF2-40B4-BE49-F238E27FC236}">
                <a16:creationId xmlns:a16="http://schemas.microsoft.com/office/drawing/2014/main" id="{615A2A43-565A-4847-9C79-737AD5DD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40" y="4177548"/>
            <a:ext cx="839611" cy="78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05CB246-B715-47F6-A8EF-A742C227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9F01FC-9B4A-4244-9784-C02E8DB74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2889"/>
          </a:xfrm>
        </p:spPr>
        <p:txBody>
          <a:bodyPr>
            <a:normAutofit/>
          </a:bodyPr>
          <a:lstStyle/>
          <a:p>
            <a:r>
              <a:rPr lang="en-US" altLang="zh-TW" dirty="0"/>
              <a:t>Major problem: if machine has limited capacity, it may choose the wrong behavior to copy.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Some behavior must copy, but some can be ignored. </a:t>
            </a:r>
          </a:p>
          <a:p>
            <a:pPr lvl="1"/>
            <a:r>
              <a:rPr lang="en-US" altLang="zh-TW" sz="2800" dirty="0"/>
              <a:t>Supervised learning takes all errors equally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88E462-1C27-47B0-89E2-7B703DC293E8}"/>
              </a:ext>
            </a:extLst>
          </p:cNvPr>
          <p:cNvSpPr txBox="1"/>
          <p:nvPr/>
        </p:nvSpPr>
        <p:spPr>
          <a:xfrm>
            <a:off x="3719428" y="2847399"/>
            <a:ext cx="107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speech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63453A-4CC6-4B87-BCC4-BA9A4B1E474A}"/>
              </a:ext>
            </a:extLst>
          </p:cNvPr>
          <p:cNvSpPr/>
          <p:nvPr/>
        </p:nvSpPr>
        <p:spPr>
          <a:xfrm>
            <a:off x="1600739" y="3143885"/>
            <a:ext cx="957943" cy="1183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48C3862-F993-4F2E-A9BE-7090FA582354}"/>
              </a:ext>
            </a:extLst>
          </p:cNvPr>
          <p:cNvSpPr txBox="1"/>
          <p:nvPr/>
        </p:nvSpPr>
        <p:spPr>
          <a:xfrm>
            <a:off x="1319978" y="4337233"/>
            <a:ext cx="151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0FAFE68A-E731-47DD-A210-8107DC813158}"/>
              </a:ext>
            </a:extLst>
          </p:cNvPr>
          <p:cNvSpPr/>
          <p:nvPr/>
        </p:nvSpPr>
        <p:spPr>
          <a:xfrm>
            <a:off x="1045252" y="3309064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DEA454-1083-4369-8707-258165C07075}"/>
              </a:ext>
            </a:extLst>
          </p:cNvPr>
          <p:cNvSpPr txBox="1"/>
          <p:nvPr/>
        </p:nvSpPr>
        <p:spPr>
          <a:xfrm>
            <a:off x="539696" y="3388539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s</a:t>
            </a:r>
            <a:r>
              <a:rPr lang="en-US" altLang="zh-TW" sz="2800" baseline="-25000" dirty="0" err="1"/>
              <a:t>i</a:t>
            </a:r>
            <a:endParaRPr lang="zh-TW" altLang="en-US" sz="2800" baseline="-25000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D242AD0-CBAE-48C7-97DC-C3F917201D52}"/>
              </a:ext>
            </a:extLst>
          </p:cNvPr>
          <p:cNvSpPr/>
          <p:nvPr/>
        </p:nvSpPr>
        <p:spPr>
          <a:xfrm>
            <a:off x="2635197" y="3309064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3402095-F724-419B-93B0-E5A00A15DB3B}"/>
              </a:ext>
            </a:extLst>
          </p:cNvPr>
          <p:cNvSpPr txBox="1"/>
          <p:nvPr/>
        </p:nvSpPr>
        <p:spPr>
          <a:xfrm>
            <a:off x="3114169" y="3334698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</a:t>
            </a:r>
            <a:r>
              <a:rPr lang="en-US" altLang="zh-TW" sz="2800" baseline="-25000" dirty="0" err="1"/>
              <a:t>i</a:t>
            </a:r>
            <a:endParaRPr lang="zh-TW" altLang="en-US" sz="2800" baseline="-25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B44BE15-C32C-49A5-97D0-CC33192B59E4}"/>
              </a:ext>
            </a:extLst>
          </p:cNvPr>
          <p:cNvSpPr txBox="1"/>
          <p:nvPr/>
        </p:nvSpPr>
        <p:spPr>
          <a:xfrm>
            <a:off x="3719428" y="3991235"/>
            <a:ext cx="1121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gesture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692AB7-0838-4801-8DEE-541F9EAE1732}"/>
              </a:ext>
            </a:extLst>
          </p:cNvPr>
          <p:cNvSpPr/>
          <p:nvPr/>
        </p:nvSpPr>
        <p:spPr>
          <a:xfrm>
            <a:off x="5598902" y="3165354"/>
            <a:ext cx="957943" cy="1183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95544C3-CDB7-4005-91A8-695E0714C4CA}"/>
              </a:ext>
            </a:extLst>
          </p:cNvPr>
          <p:cNvSpPr txBox="1"/>
          <p:nvPr/>
        </p:nvSpPr>
        <p:spPr>
          <a:xfrm>
            <a:off x="5318141" y="4358702"/>
            <a:ext cx="151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CB1879DB-AEE0-4EB2-A7D2-8C961C965CCB}"/>
              </a:ext>
            </a:extLst>
          </p:cNvPr>
          <p:cNvSpPr/>
          <p:nvPr/>
        </p:nvSpPr>
        <p:spPr>
          <a:xfrm>
            <a:off x="5043415" y="3330533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111914-0371-485C-A37E-8FBF2FE0900B}"/>
              </a:ext>
            </a:extLst>
          </p:cNvPr>
          <p:cNvSpPr txBox="1"/>
          <p:nvPr/>
        </p:nvSpPr>
        <p:spPr>
          <a:xfrm>
            <a:off x="4537859" y="3410008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s</a:t>
            </a:r>
            <a:r>
              <a:rPr lang="en-US" altLang="zh-TW" sz="2800" baseline="-25000" dirty="0" err="1"/>
              <a:t>i</a:t>
            </a:r>
            <a:endParaRPr lang="zh-TW" altLang="en-US" sz="2800" baseline="-25000" dirty="0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267DBD94-4C9C-4B17-B5E3-D6F81AE5855C}"/>
              </a:ext>
            </a:extLst>
          </p:cNvPr>
          <p:cNvSpPr/>
          <p:nvPr/>
        </p:nvSpPr>
        <p:spPr>
          <a:xfrm>
            <a:off x="6633360" y="3330533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E6433A4-90BE-4042-A329-C2E111403EBA}"/>
              </a:ext>
            </a:extLst>
          </p:cNvPr>
          <p:cNvSpPr txBox="1"/>
          <p:nvPr/>
        </p:nvSpPr>
        <p:spPr>
          <a:xfrm>
            <a:off x="7112332" y="3356167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</a:t>
            </a:r>
            <a:r>
              <a:rPr lang="en-US" altLang="zh-TW" sz="2800" baseline="-25000" dirty="0" err="1"/>
              <a:t>i</a:t>
            </a:r>
            <a:endParaRPr lang="zh-TW" altLang="en-US" sz="2800" baseline="-25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A28FF2-FB11-4046-80B2-B02EAB18BDFF}"/>
              </a:ext>
            </a:extLst>
          </p:cNvPr>
          <p:cNvSpPr txBox="1"/>
          <p:nvPr/>
        </p:nvSpPr>
        <p:spPr>
          <a:xfrm>
            <a:off x="7721703" y="2882384"/>
            <a:ext cx="107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speech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34DABF6-9A16-48AB-BFBF-A4B80E363580}"/>
              </a:ext>
            </a:extLst>
          </p:cNvPr>
          <p:cNvSpPr txBox="1"/>
          <p:nvPr/>
        </p:nvSpPr>
        <p:spPr>
          <a:xfrm>
            <a:off x="7721703" y="4026220"/>
            <a:ext cx="1121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gesture</a:t>
            </a:r>
            <a:endParaRPr lang="zh-TW" altLang="en-US" sz="24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3034E8A-126D-4713-A019-9D60D82CE34C}"/>
              </a:ext>
            </a:extLst>
          </p:cNvPr>
          <p:cNvCxnSpPr>
            <a:cxnSpLocks/>
          </p:cNvCxnSpPr>
          <p:nvPr/>
        </p:nvCxnSpPr>
        <p:spPr>
          <a:xfrm flipV="1">
            <a:off x="3314418" y="3067312"/>
            <a:ext cx="436717" cy="45647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13CCB40-BFD7-41BC-9ECC-15C04E0D313A}"/>
              </a:ext>
            </a:extLst>
          </p:cNvPr>
          <p:cNvCxnSpPr>
            <a:cxnSpLocks/>
          </p:cNvCxnSpPr>
          <p:nvPr/>
        </p:nvCxnSpPr>
        <p:spPr>
          <a:xfrm>
            <a:off x="3356284" y="3863689"/>
            <a:ext cx="437383" cy="45020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2B5D64A-83E0-4F87-8405-32D5E5176122}"/>
              </a:ext>
            </a:extLst>
          </p:cNvPr>
          <p:cNvCxnSpPr>
            <a:cxnSpLocks/>
          </p:cNvCxnSpPr>
          <p:nvPr/>
        </p:nvCxnSpPr>
        <p:spPr>
          <a:xfrm flipV="1">
            <a:off x="7330746" y="3042113"/>
            <a:ext cx="436717" cy="45647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5A19BC5-3033-4E8E-8854-D34283F38746}"/>
              </a:ext>
            </a:extLst>
          </p:cNvPr>
          <p:cNvCxnSpPr>
            <a:cxnSpLocks/>
          </p:cNvCxnSpPr>
          <p:nvPr/>
        </p:nvCxnSpPr>
        <p:spPr>
          <a:xfrm>
            <a:off x="7372612" y="3838490"/>
            <a:ext cx="437383" cy="45020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相關圖片">
            <a:extLst>
              <a:ext uri="{FF2B5EF4-FFF2-40B4-BE49-F238E27FC236}">
                <a16:creationId xmlns:a16="http://schemas.microsoft.com/office/drawing/2014/main" id="{C03F6926-834C-4082-A458-0F7B43556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60" y="3747761"/>
            <a:ext cx="432866" cy="43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相關圖片">
            <a:extLst>
              <a:ext uri="{FF2B5EF4-FFF2-40B4-BE49-F238E27FC236}">
                <a16:creationId xmlns:a16="http://schemas.microsoft.com/office/drawing/2014/main" id="{6AB04C9D-9952-42FB-83D9-06842E5B1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40" y="2952884"/>
            <a:ext cx="432866" cy="43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29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043C8C-E4F8-4F08-B61A-58C643AD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Mismatch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EB6FB6-F229-4764-9146-295D90DAA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In supervised learning, we expect training and testing data have the same distribution. </a:t>
                </a:r>
              </a:p>
              <a:p>
                <a:r>
                  <a:rPr lang="en-US" altLang="zh-TW" dirty="0"/>
                  <a:t>In behavior cloning:</a:t>
                </a:r>
              </a:p>
              <a:p>
                <a:pPr lvl="1"/>
                <a:r>
                  <a:rPr lang="en-US" altLang="zh-TW" sz="2800" dirty="0"/>
                  <a:t>Training: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altLang="zh-TW" sz="2800" dirty="0"/>
                  <a:t> (expert) </a:t>
                </a:r>
              </a:p>
              <a:p>
                <a:pPr lvl="2"/>
                <a:r>
                  <a:rPr lang="en-US" altLang="zh-TW" sz="2800" b="1" i="1" u="sng" dirty="0"/>
                  <a:t>Action a taken by actor influences the distribution of s</a:t>
                </a:r>
              </a:p>
              <a:p>
                <a:pPr lvl="1"/>
                <a:r>
                  <a:rPr lang="en-US" altLang="zh-TW" sz="2800" dirty="0"/>
                  <a:t>Testing: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800" dirty="0"/>
                  <a:t>(actor cloning expert)</a:t>
                </a:r>
              </a:p>
              <a:p>
                <a:pPr lvl="2"/>
                <a:r>
                  <a:rPr lang="en-US" altLang="zh-TW" sz="28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from the same distribution</a:t>
                </a:r>
              </a:p>
              <a:p>
                <a:pPr lvl="2"/>
                <a:r>
                  <a:rPr lang="en-US" altLang="zh-TW" sz="28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have difference, the distribution of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s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can be very different.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EB6FB6-F229-4764-9146-295D90DAA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391" t="-2241" b="-134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C76A9FDB-2BDC-4FEF-9FE5-11CDDE0A7794}"/>
              </a:ext>
            </a:extLst>
          </p:cNvPr>
          <p:cNvGrpSpPr/>
          <p:nvPr/>
        </p:nvGrpSpPr>
        <p:grpSpPr>
          <a:xfrm>
            <a:off x="5256624" y="618505"/>
            <a:ext cx="2639453" cy="818803"/>
            <a:chOff x="4514502" y="2442550"/>
            <a:chExt cx="2639453" cy="8188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0499377-621B-4DCE-A2BA-A5548139DCBF}"/>
                </a:ext>
              </a:extLst>
            </p:cNvPr>
            <p:cNvSpPr/>
            <p:nvPr/>
          </p:nvSpPr>
          <p:spPr>
            <a:xfrm>
              <a:off x="5345486" y="2442550"/>
              <a:ext cx="957943" cy="8188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Actor</a:t>
              </a:r>
              <a:endParaRPr lang="zh-TW" altLang="en-US" sz="2400" dirty="0"/>
            </a:p>
          </p:txBody>
        </p:sp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E709787C-4498-4187-9513-B7203CAD17C7}"/>
                </a:ext>
              </a:extLst>
            </p:cNvPr>
            <p:cNvSpPr/>
            <p:nvPr/>
          </p:nvSpPr>
          <p:spPr>
            <a:xfrm>
              <a:off x="6348926" y="2670882"/>
              <a:ext cx="364285" cy="3621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8A5915B-961F-4A2E-A58A-C24779FD5EC3}"/>
                </a:ext>
              </a:extLst>
            </p:cNvPr>
            <p:cNvSpPr txBox="1"/>
            <p:nvPr/>
          </p:nvSpPr>
          <p:spPr>
            <a:xfrm>
              <a:off x="4514502" y="2563068"/>
              <a:ext cx="457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err="1"/>
                <a:t>s</a:t>
              </a:r>
              <a:r>
                <a:rPr lang="en-US" altLang="zh-TW" sz="2800" baseline="-25000" dirty="0" err="1"/>
                <a:t>i</a:t>
              </a:r>
              <a:endParaRPr lang="zh-TW" altLang="en-US" sz="2800" baseline="-250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99BB1E6-24A4-42AD-A637-28C04F66187A}"/>
                </a:ext>
              </a:extLst>
            </p:cNvPr>
            <p:cNvSpPr txBox="1"/>
            <p:nvPr/>
          </p:nvSpPr>
          <p:spPr>
            <a:xfrm>
              <a:off x="6696081" y="2549556"/>
              <a:ext cx="457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err="1"/>
                <a:t>a</a:t>
              </a:r>
              <a:r>
                <a:rPr lang="en-US" altLang="zh-TW" sz="2800" baseline="-25000" dirty="0" err="1"/>
                <a:t>i</a:t>
              </a:r>
              <a:endParaRPr lang="zh-TW" altLang="en-US" sz="2800" baseline="-25000" dirty="0"/>
            </a:p>
          </p:txBody>
        </p:sp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C46E491A-F752-48E2-9ABA-52E9C6783004}"/>
                </a:ext>
              </a:extLst>
            </p:cNvPr>
            <p:cNvSpPr/>
            <p:nvPr/>
          </p:nvSpPr>
          <p:spPr>
            <a:xfrm>
              <a:off x="4955246" y="2670882"/>
              <a:ext cx="364285" cy="3621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77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5613</TotalTime>
  <Words>1038</Words>
  <Application>Microsoft Office PowerPoint</Application>
  <PresentationFormat>如螢幕大小 (4:3)</PresentationFormat>
  <Paragraphs>199</Paragraphs>
  <Slides>20</Slides>
  <Notes>6</Notes>
  <HiddenSlides>0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Lucida Grande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Imitation Learning</vt:lpstr>
      <vt:lpstr>Introduction</vt:lpstr>
      <vt:lpstr>Behavior Cloning</vt:lpstr>
      <vt:lpstr>Behavior Cloning</vt:lpstr>
      <vt:lpstr>Behavior Cloning</vt:lpstr>
      <vt:lpstr>Behavior Cloning</vt:lpstr>
      <vt:lpstr>Behavior Cloning</vt:lpstr>
      <vt:lpstr>Behavior Cloning</vt:lpstr>
      <vt:lpstr>Mismatch</vt:lpstr>
      <vt:lpstr>Inverse Reinforcement Learning (IRL)</vt:lpstr>
      <vt:lpstr>Inverse Reinforcement Learning</vt:lpstr>
      <vt:lpstr>Framework of IRL</vt:lpstr>
      <vt:lpstr>PowerPoint 簡報</vt:lpstr>
      <vt:lpstr>Parking Lot Navigation</vt:lpstr>
      <vt:lpstr>PowerPoint 簡報</vt:lpstr>
      <vt:lpstr>Robot</vt:lpstr>
      <vt:lpstr>Robot</vt:lpstr>
      <vt:lpstr>Third Person Imitation Learning</vt:lpstr>
      <vt:lpstr>Third Person Imitation Learning</vt:lpstr>
      <vt:lpstr>Recap: Sentence Generation  &amp; Chat-bot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145</cp:revision>
  <dcterms:created xsi:type="dcterms:W3CDTF">2017-06-03T12:50:06Z</dcterms:created>
  <dcterms:modified xsi:type="dcterms:W3CDTF">2018-06-12T06:01:53Z</dcterms:modified>
</cp:coreProperties>
</file>